
<file path=[Content_Types].xml><?xml version="1.0" encoding="utf-8"?>
<Types xmlns="http://schemas.openxmlformats.org/package/2006/content-types">
  <Default Extension="jpeg" ContentType="image/jpeg"/>
  <Default Extension="JPG" ContentType="image/.jpg"/>
  <Default Extension="vml" ContentType="application/vnd.openxmlformats-officedocument.vmlDrawing"/>
  <Default Extension="bin" ContentType="application/vnd.openxmlformats-officedocument.oleObject"/>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handoutMasterIdLst>
    <p:handoutMasterId r:id="rId23"/>
  </p:handoutMasterIdLst>
  <p:sldIdLst>
    <p:sldId id="1280" r:id="rId3"/>
    <p:sldId id="1243" r:id="rId5"/>
    <p:sldId id="1271" r:id="rId6"/>
    <p:sldId id="1334" r:id="rId7"/>
    <p:sldId id="1341" r:id="rId8"/>
    <p:sldId id="1315" r:id="rId9"/>
    <p:sldId id="1338" r:id="rId10"/>
    <p:sldId id="1333" r:id="rId11"/>
    <p:sldId id="1301" r:id="rId12"/>
    <p:sldId id="1302" r:id="rId13"/>
    <p:sldId id="1329" r:id="rId14"/>
    <p:sldId id="1303" r:id="rId15"/>
    <p:sldId id="1348" r:id="rId16"/>
    <p:sldId id="1304" r:id="rId17"/>
    <p:sldId id="1349" r:id="rId18"/>
    <p:sldId id="1321" r:id="rId19"/>
    <p:sldId id="1343" r:id="rId20"/>
    <p:sldId id="1317" r:id="rId21"/>
    <p:sldId id="1346" r:id="rId22"/>
  </p:sldIdLst>
  <p:sldSz cx="12192000" cy="6858000"/>
  <p:notesSz cx="6858000" cy="9144000"/>
  <p:custDataLst>
    <p:tags r:id="rId28"/>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46D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34" autoAdjust="0"/>
    <p:restoredTop sz="96391" autoAdjust="0"/>
  </p:normalViewPr>
  <p:slideViewPr>
    <p:cSldViewPr snapToGrid="0">
      <p:cViewPr>
        <p:scale>
          <a:sx n="75" d="100"/>
          <a:sy n="75" d="100"/>
        </p:scale>
        <p:origin x="2184" y="76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327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8" Type="http://schemas.openxmlformats.org/officeDocument/2006/relationships/tags" Target="tags/tag41.xml"/><Relationship Id="rId27" Type="http://schemas.openxmlformats.org/officeDocument/2006/relationships/commentAuthors" Target="commentAuthors.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handoutMaster" Target="handoutMasters/handoutMaster1.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1.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4.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68D523-4D3D-4F11-8579-2B4BF489780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20B82E-EF7D-4A61-B6BF-9954BCE8AF0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因为</a:t>
            </a:r>
            <a:r>
              <a:rPr lang="en-US" altLang="zh-CN">
                <a:sym typeface="+mn-ea"/>
              </a:rPr>
              <a:t>TVP-VR</a:t>
            </a:r>
            <a:r>
              <a:rPr lang="zh-CN" altLang="en-US">
                <a:sym typeface="+mn-ea"/>
              </a:rPr>
              <a:t>模型采用了贝叶斯时间变化的参数估计方法，频度过高会导致计算量过大，因此</a:t>
            </a:r>
            <a:r>
              <a:rPr lang="zh-CN" altLang="en-US">
                <a:sym typeface="+mn-ea"/>
              </a:rPr>
              <a:t>采用日度均质化，因此后续数据都降频处理，但都保存趋势和季节性特征。</a:t>
            </a:r>
            <a:endParaRPr lang="zh-CN" altLang="en-US">
              <a:sym typeface="+mn-ea"/>
            </a:endParaRPr>
          </a:p>
          <a:p>
            <a:r>
              <a:rPr lang="zh-CN" altLang="en-US">
                <a:sym typeface="+mn-ea"/>
              </a:rPr>
              <a:t>因为</a:t>
            </a:r>
            <a:r>
              <a:rPr lang="en-US" altLang="zh-CN">
                <a:sym typeface="+mn-ea"/>
              </a:rPr>
              <a:t>TVP-VR</a:t>
            </a:r>
            <a:r>
              <a:rPr lang="zh-CN" altLang="en-US">
                <a:sym typeface="+mn-ea"/>
              </a:rPr>
              <a:t>模型需要平稳的序列，由于</a:t>
            </a:r>
            <a:r>
              <a:rPr lang="en-US" altLang="zh-CN">
                <a:sym typeface="+mn-ea"/>
              </a:rPr>
              <a:t>PM2.5</a:t>
            </a:r>
            <a:r>
              <a:rPr lang="zh-CN" altLang="en-US">
                <a:sym typeface="+mn-ea"/>
              </a:rPr>
              <a:t>是环境科学数据，因此依照理论指导，需要检验季节性和趋势性对序列平稳性的影响</a:t>
            </a:r>
            <a:endParaRPr lang="zh-CN" altLang="en-US">
              <a:sym typeface="+mn-ea"/>
            </a:endParaRPr>
          </a:p>
          <a:p>
            <a:r>
              <a:rPr lang="zh-CN" altLang="en-US"/>
              <a:t>图一因为</a:t>
            </a:r>
            <a:r>
              <a:rPr lang="en-US" altLang="zh-CN"/>
              <a:t>p</a:t>
            </a:r>
            <a:r>
              <a:rPr lang="zh-CN" altLang="en-US"/>
              <a:t>值小于</a:t>
            </a:r>
            <a:r>
              <a:rPr lang="en-US" altLang="zh-CN"/>
              <a:t>0.05</a:t>
            </a:r>
            <a:r>
              <a:rPr lang="zh-CN" altLang="en-US"/>
              <a:t>，所以十个站点序列不平稳。</a:t>
            </a:r>
            <a:endParaRPr lang="zh-CN" altLang="en-US"/>
          </a:p>
          <a:p>
            <a:r>
              <a:rPr lang="zh-CN" altLang="en-US"/>
              <a:t>图二</a:t>
            </a:r>
            <a:r>
              <a:rPr lang="en-US" altLang="zh-CN"/>
              <a:t>P</a:t>
            </a:r>
            <a:r>
              <a:rPr lang="zh-CN" altLang="en-US"/>
              <a:t>值大于</a:t>
            </a:r>
            <a:r>
              <a:rPr lang="en-US" altLang="zh-CN"/>
              <a:t>0.05</a:t>
            </a:r>
            <a:r>
              <a:rPr lang="zh-CN" altLang="en-US"/>
              <a:t>没趋势，</a:t>
            </a:r>
            <a:r>
              <a:rPr lang="en-US" altLang="zh-CN"/>
              <a:t>Seasonal Strength&gt;1.5</a:t>
            </a:r>
            <a:r>
              <a:rPr lang="zh-CN" altLang="en-US"/>
              <a:t>季节性很强</a:t>
            </a:r>
            <a:endParaRPr lang="zh-CN" altLang="en-US"/>
          </a:p>
          <a:p>
            <a:r>
              <a:rPr lang="zh-CN" altLang="en-US"/>
              <a:t>因为平稳性受趋势性和季节性影响，</a:t>
            </a:r>
            <a:r>
              <a:rPr lang="zh-CN" altLang="en-US">
                <a:sym typeface="+mn-ea"/>
              </a:rPr>
              <a:t>因为</a:t>
            </a:r>
            <a:r>
              <a:rPr lang="en-US" altLang="zh-CN">
                <a:sym typeface="+mn-ea"/>
              </a:rPr>
              <a:t>TVP-VR</a:t>
            </a:r>
            <a:r>
              <a:rPr lang="zh-CN" altLang="en-US">
                <a:sym typeface="+mn-ea"/>
              </a:rPr>
              <a:t>模型需要平稳的序列，所以要剔除趋势性和季节性。</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informer</a:t>
            </a:r>
            <a:r>
              <a:rPr lang="zh-CN" altLang="en-US"/>
              <a:t>预测结果的统计检验</a:t>
            </a:r>
            <a:endParaRPr lang="zh-CN" altLang="en-US"/>
          </a:p>
          <a:p>
            <a:r>
              <a:rPr lang="en-US" altLang="zh-CN"/>
              <a:t>STL</a:t>
            </a:r>
            <a:r>
              <a:rPr lang="zh-CN" altLang="en-US"/>
              <a:t>分解法提取序列的平稳性检验</a:t>
            </a:r>
            <a:endParaRPr lang="zh-CN" altLang="en-US"/>
          </a:p>
          <a:p>
            <a:r>
              <a:rPr lang="en-US" altLang="zh-CN"/>
              <a:t>TVP-VAR</a:t>
            </a:r>
            <a:r>
              <a:rPr lang="zh-CN" altLang="en-US"/>
              <a:t>连通网络分析结果</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图一是原序列，图二是去除季节性与趋势性的平稳性序列</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动态匹配联通指数代表各个站点间的时变联系强度（类似于</a:t>
            </a:r>
            <a:r>
              <a:rPr lang="en-US" altLang="zh-CN"/>
              <a:t>ρ</a:t>
            </a:r>
            <a:r>
              <a:rPr lang="zh-CN" altLang="en-US"/>
              <a:t>这种相关系数，蓝色图）</a:t>
            </a:r>
            <a:r>
              <a:rPr lang="en-US" altLang="zh-CN"/>
              <a:t>,</a:t>
            </a:r>
            <a:r>
              <a:rPr lang="zh-CN" altLang="en-US"/>
              <a:t>将多序列结果联通整合形成高维联通曲面进而对整体的联系特征进行评估并可比较相对数值</a:t>
            </a:r>
            <a:br>
              <a:rPr lang="zh-CN" altLang="en-US"/>
            </a:b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p:nvPr>
        </p:nvSpPr>
        <p:spPr>
          <a:ln>
            <a:miter lim="800000"/>
          </a:ln>
        </p:spPr>
      </p:sp>
      <p:sp>
        <p:nvSpPr>
          <p:cNvPr id="5123" name="文本占位符 2"/>
          <p:cNvSpPr>
            <a:spLocks noGrp="1"/>
          </p:cNvSpPr>
          <p:nvPr>
            <p:ph type="body"/>
          </p:nvPr>
        </p:nvSpPr>
        <p:spPr/>
        <p:txBody>
          <a:bodyPr wrap="square" lIns="91440" tIns="45720" rIns="91440" bIns="45720" anchor="t"/>
          <a:lstStyle/>
          <a:p>
            <a:pPr>
              <a:lnSpc>
                <a:spcPct val="150000"/>
              </a:lnSpc>
              <a:defRPr/>
            </a:pPr>
            <a:endParaRPr lang="zh-CN" alt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为了解决以上问题，作者提出了</a:t>
            </a:r>
            <a:endParaRPr lang="zh-CN" altLang="en-US"/>
          </a:p>
          <a:p>
            <a:r>
              <a:rPr lang="en-US" altLang="zh-CN"/>
              <a:t> </a:t>
            </a:r>
            <a:r>
              <a:rPr lang="zh-CN" altLang="en-US"/>
              <a:t>第一张图：指令生成与训练流程总览图</a:t>
            </a:r>
            <a:endParaRPr lang="zh-CN" altLang="en-US"/>
          </a:p>
          <a:p>
            <a:r>
              <a:rPr lang="zh-CN" altLang="en-US"/>
              <a:t>首先</a:t>
            </a:r>
            <a:r>
              <a:rPr lang="zh-CN" altLang="en-US">
                <a:sym typeface="+mn-ea"/>
              </a:rPr>
              <a:t>作者设计一批英文指令模板，使用</a:t>
            </a:r>
            <a:r>
              <a:rPr lang="en-US" altLang="zh-CN">
                <a:sym typeface="+mn-ea"/>
              </a:rPr>
              <a:t> GPT-4 </a:t>
            </a:r>
            <a:r>
              <a:rPr lang="zh-CN" altLang="en-US">
                <a:sym typeface="+mn-ea"/>
              </a:rPr>
              <a:t>对这些模板进行扩写和重写，生成多种自然语言表达</a:t>
            </a:r>
            <a:endParaRPr lang="zh-CN" altLang="en-US">
              <a:sym typeface="+mn-ea"/>
            </a:endParaRPr>
          </a:p>
          <a:p>
            <a:r>
              <a:rPr lang="zh-CN" altLang="en-US">
                <a:sym typeface="+mn-ea"/>
              </a:rPr>
              <a:t>通过</a:t>
            </a:r>
            <a:r>
              <a:rPr lang="en-US" altLang="zh-CN">
                <a:sym typeface="+mn-ea"/>
              </a:rPr>
              <a:t>Sampling</a:t>
            </a:r>
            <a:r>
              <a:rPr lang="zh-CN" altLang="en-US">
                <a:sym typeface="+mn-ea"/>
              </a:rPr>
              <a:t>（构建训练数据）把</a:t>
            </a:r>
            <a:r>
              <a:rPr lang="en-US" altLang="zh-CN">
                <a:sym typeface="+mn-ea"/>
              </a:rPr>
              <a:t> ECG </a:t>
            </a:r>
            <a:r>
              <a:rPr lang="zh-CN" altLang="en-US">
                <a:sym typeface="+mn-ea"/>
              </a:rPr>
              <a:t>信号</a:t>
            </a:r>
            <a:r>
              <a:rPr lang="en-US" altLang="zh-CN">
                <a:sym typeface="+mn-ea"/>
              </a:rPr>
              <a:t> + </a:t>
            </a:r>
            <a:r>
              <a:rPr lang="zh-CN" altLang="en-US">
                <a:sym typeface="+mn-ea"/>
              </a:rPr>
              <a:t>生成好的指令组合成一条训练样本（</a:t>
            </a:r>
            <a:r>
              <a:rPr lang="en-US" altLang="zh-CN">
                <a:sym typeface="+mn-ea"/>
              </a:rPr>
              <a:t>user prompt</a:t>
            </a:r>
            <a:r>
              <a:rPr lang="zh-CN" altLang="en-US">
                <a:sym typeface="+mn-ea"/>
              </a:rPr>
              <a:t>）。作为</a:t>
            </a:r>
            <a:r>
              <a:rPr lang="en-US" altLang="zh-CN">
                <a:sym typeface="+mn-ea"/>
              </a:rPr>
              <a:t> LLM </a:t>
            </a:r>
            <a:r>
              <a:rPr lang="zh-CN" altLang="en-US">
                <a:sym typeface="+mn-ea"/>
              </a:rPr>
              <a:t>的输入，也就是</a:t>
            </a:r>
            <a:r>
              <a:rPr lang="en-US" altLang="zh-CN">
                <a:sym typeface="+mn-ea"/>
              </a:rPr>
              <a:t>Report Generator</a:t>
            </a:r>
            <a:r>
              <a:rPr lang="zh-CN" altLang="en-US">
                <a:sym typeface="+mn-ea"/>
              </a:rPr>
              <a:t>（报告生成器）。</a:t>
            </a:r>
            <a:endParaRPr lang="zh-CN" altLang="en-US">
              <a:sym typeface="+mn-ea"/>
            </a:endParaRPr>
          </a:p>
          <a:p>
            <a:r>
              <a:rPr lang="zh-CN" altLang="en-US">
                <a:sym typeface="+mn-ea"/>
              </a:rPr>
              <a:t>最后模型生成的报告</a:t>
            </a:r>
            <a:r>
              <a:rPr lang="en-US" altLang="zh-CN">
                <a:sym typeface="+mn-ea"/>
              </a:rPr>
              <a:t> </a:t>
            </a:r>
            <a:r>
              <a:rPr lang="zh-CN" altLang="en-US">
                <a:sym typeface="+mn-ea"/>
              </a:rPr>
              <a:t>𝑦</a:t>
            </a:r>
            <a:r>
              <a:rPr lang="en-US" altLang="zh-CN">
                <a:sym typeface="+mn-ea"/>
              </a:rPr>
              <a:t> ^ y ^ </a:t>
            </a:r>
            <a:r>
              <a:rPr lang="zh-CN" altLang="en-US">
                <a:sym typeface="+mn-ea"/>
              </a:rPr>
              <a:t>，在训练的时候</a:t>
            </a:r>
            <a:r>
              <a:rPr lang="en-US" altLang="zh-CN">
                <a:sym typeface="+mn-ea"/>
              </a:rPr>
              <a:t> </a:t>
            </a:r>
            <a:r>
              <a:rPr lang="zh-CN" altLang="en-US">
                <a:sym typeface="+mn-ea"/>
              </a:rPr>
              <a:t>会与真实报告</a:t>
            </a:r>
            <a:r>
              <a:rPr lang="en-US" altLang="zh-CN">
                <a:sym typeface="+mn-ea"/>
              </a:rPr>
              <a:t> </a:t>
            </a:r>
            <a:r>
              <a:rPr lang="zh-CN" altLang="en-US">
                <a:sym typeface="+mn-ea"/>
              </a:rPr>
              <a:t>𝑦</a:t>
            </a:r>
            <a:r>
              <a:rPr lang="en-US" altLang="zh-CN">
                <a:sym typeface="+mn-ea"/>
              </a:rPr>
              <a:t> ∈ ECG</a:t>
            </a:r>
            <a:r>
              <a:rPr lang="en-US" altLang="en-US">
                <a:sym typeface="+mn-ea"/>
              </a:rPr>
              <a:t> </a:t>
            </a:r>
            <a:r>
              <a:rPr lang="en-US" altLang="zh-CN">
                <a:sym typeface="+mn-ea"/>
              </a:rPr>
              <a:t>Set  </a:t>
            </a:r>
            <a:r>
              <a:rPr lang="zh-CN" altLang="en-US">
                <a:sym typeface="+mn-ea"/>
              </a:rPr>
              <a:t>进行比较；</a:t>
            </a:r>
            <a:endParaRPr lang="zh-CN" altLang="en-US">
              <a:sym typeface="+mn-ea"/>
            </a:endParaRPr>
          </a:p>
          <a:p>
            <a:endParaRPr lang="zh-CN" altLang="en-US"/>
          </a:p>
          <a:p>
            <a:r>
              <a:rPr lang="zh-CN" altLang="en-US"/>
              <a:t>总结：该图展示了</a:t>
            </a:r>
            <a:r>
              <a:rPr lang="en-US" altLang="zh-CN"/>
              <a:t> MEIT </a:t>
            </a:r>
            <a:r>
              <a:rPr lang="zh-CN" altLang="en-US"/>
              <a:t>如何构造高质量、多样化的</a:t>
            </a:r>
            <a:r>
              <a:rPr lang="en-US" altLang="zh-CN"/>
              <a:t> instruction tuning </a:t>
            </a:r>
            <a:r>
              <a:rPr lang="zh-CN" altLang="en-US"/>
              <a:t>数据集，并将</a:t>
            </a:r>
            <a:r>
              <a:rPr lang="en-US" altLang="zh-CN"/>
              <a:t> ECG </a:t>
            </a:r>
            <a:r>
              <a:rPr lang="zh-CN" altLang="en-US"/>
              <a:t>信号与自然语言提示联合输入给</a:t>
            </a:r>
            <a:r>
              <a:rPr lang="en-US" altLang="zh-CN"/>
              <a:t> LLM </a:t>
            </a:r>
            <a:r>
              <a:rPr lang="zh-CN" altLang="en-US"/>
              <a:t>模型，从而学习医学报告生成任务。</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详细：</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通过</a:t>
            </a:r>
            <a:r>
              <a:rPr lang="en-US" altLang="zh-CN"/>
              <a:t>6</a:t>
            </a:r>
            <a:r>
              <a:rPr lang="zh-CN" altLang="en-US"/>
              <a:t>类实验，全面验证了</a:t>
            </a:r>
            <a:r>
              <a:rPr lang="en-US" altLang="zh-CN"/>
              <a:t> MEIT </a:t>
            </a:r>
            <a:r>
              <a:rPr lang="zh-CN" altLang="en-US"/>
              <a:t>框架在报告质量、跨域泛化、抗噪声干扰等其他方面的优势，为</a:t>
            </a:r>
            <a:r>
              <a:rPr lang="en-US" altLang="zh-CN"/>
              <a:t> LLMs </a:t>
            </a:r>
            <a:r>
              <a:rPr lang="zh-CN" altLang="en-US"/>
              <a:t>与医疗信号（如</a:t>
            </a:r>
            <a:r>
              <a:rPr lang="en-US" altLang="zh-CN"/>
              <a:t> ECG</a:t>
            </a:r>
            <a:r>
              <a:rPr lang="zh-CN" altLang="en-US"/>
              <a:t>）的多模态融合提供了可落地的技术方案，推动自动化心电图报告生成的临床应用。</a:t>
            </a:r>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82600" y="352358"/>
            <a:ext cx="10972800"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2000" tIns="72000" rIns="0" bIns="72000"/>
          <a:lstStyle>
            <a:lvl1pPr algn="l" rtl="0" eaLnBrk="0" fontAlgn="base" hangingPunct="0">
              <a:spcBef>
                <a:spcPct val="0"/>
              </a:spcBef>
              <a:spcAft>
                <a:spcPct val="0"/>
              </a:spcAft>
              <a:defRPr lang="zh-CN" altLang="en-US" sz="2400" b="0" kern="1200">
                <a:solidFill>
                  <a:schemeClr val="tx1">
                    <a:lumMod val="85000"/>
                    <a:lumOff val="15000"/>
                  </a:schemeClr>
                </a:solidFill>
                <a:latin typeface="微软雅黑" panose="020B0503020204020204" pitchFamily="34" charset="-122"/>
                <a:ea typeface="微软雅黑" panose="020B0503020204020204" pitchFamily="34" charset="-122"/>
                <a:cs typeface="+mn-cs"/>
              </a:defRPr>
            </a:lvl1pPr>
          </a:lstStyle>
          <a:p>
            <a:pPr lvl="0" algn="l"/>
            <a:r>
              <a:rPr lang="zh-CN" altLang="en-US"/>
              <a:t>单击此处编辑母版标题样式</a:t>
            </a:r>
            <a:endParaRPr lang="zh-CN" altLang="en-US"/>
          </a:p>
        </p:txBody>
      </p:sp>
      <p:sp>
        <p:nvSpPr>
          <p:cNvPr id="3" name="Text Box 2"/>
          <p:cNvSpPr txBox="1"/>
          <p:nvPr userDrawn="1"/>
        </p:nvSpPr>
        <p:spPr>
          <a:xfrm>
            <a:off x="756920" y="6858000"/>
            <a:ext cx="4064000" cy="376555"/>
          </a:xfrm>
          <a:prstGeom prst="rect">
            <a:avLst/>
          </a:prstGeom>
          <a:noFill/>
        </p:spPr>
        <p:txBody>
          <a:bodyPr wrap="square" rtlCol="0">
            <a:noAutofit/>
          </a:bodyPr>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95960" y="360000"/>
            <a:ext cx="10800000" cy="720000"/>
          </a:xfrm>
        </p:spPr>
        <p:txBody>
          <a:bodyPr wrap="square">
            <a:normAutofit/>
          </a:bodyPr>
          <a:lstStyle/>
          <a:p>
            <a:r>
              <a:rPr lang="zh-CN" altLang="en-US"/>
              <a:t>单击此处编辑母版标题样式</a:t>
            </a:r>
            <a:endParaRPr lang="zh-CN" altLang="en-US" dirty="0"/>
          </a:p>
        </p:txBody>
      </p:sp>
      <p:sp>
        <p:nvSpPr>
          <p:cNvPr id="3" name="日期占位符 2"/>
          <p:cNvSpPr>
            <a:spLocks noGrp="1"/>
          </p:cNvSpPr>
          <p:nvPr>
            <p:ph type="dt" sz="half" idx="10"/>
            <p:custDataLst>
              <p:tags r:id="rId3"/>
            </p:custDataLst>
          </p:nvPr>
        </p:nvSpPr>
        <p:spPr>
          <a:xfrm>
            <a:off x="695960" y="6356350"/>
            <a:ext cx="2743200" cy="365125"/>
          </a:xfrm>
        </p:spPr>
        <p:txBody>
          <a:bodyPr wrap="square">
            <a:normAutofit/>
          </a:bodyPr>
          <a:lstStyle/>
          <a:p>
            <a:r>
              <a:rPr lang="en-US" altLang="zh-CN"/>
              <a:t>2024/12/16</a:t>
            </a:r>
            <a:endParaRPr lang="zh-CN" altLang="en-US"/>
          </a:p>
        </p:txBody>
      </p:sp>
      <p:sp>
        <p:nvSpPr>
          <p:cNvPr id="4" name="页脚占位符 3"/>
          <p:cNvSpPr>
            <a:spLocks noGrp="1"/>
          </p:cNvSpPr>
          <p:nvPr>
            <p:ph type="ftr" sz="quarter" idx="11"/>
            <p:custDataLst>
              <p:tags r:id="rId4"/>
            </p:custDataLst>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custDataLst>
              <p:tags r:id="rId5"/>
            </p:custDataLst>
          </p:nvPr>
        </p:nvSpPr>
        <p:spPr>
          <a:xfrm>
            <a:off x="8753983" y="6356350"/>
            <a:ext cx="2743200" cy="365125"/>
          </a:xfrm>
        </p:spPr>
        <p:txBody>
          <a:bodyPr wrap="square">
            <a:normAutofit/>
          </a:bodyPr>
          <a:lstStyle/>
          <a:p>
            <a:r>
              <a:rPr lang="en-US" altLang="zh-CN"/>
              <a:t>‹#›</a:t>
            </a:r>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130425"/>
            <a:ext cx="10363200" cy="1470025"/>
          </a:xfrm>
          <a:prstGeom prst="rect">
            <a:avLst/>
          </a:prstGeo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828800" y="3886200"/>
            <a:ext cx="85344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7" Type="http://schemas.openxmlformats.org/officeDocument/2006/relationships/theme" Target="../theme/theme1.xml"/><Relationship Id="rId6" Type="http://schemas.openxmlformats.org/officeDocument/2006/relationships/image" Target="../media/image1.png"/><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任意多边形 19"/>
          <p:cNvSpPr/>
          <p:nvPr userDrawn="1"/>
        </p:nvSpPr>
        <p:spPr>
          <a:xfrm rot="10800000">
            <a:off x="-5" y="198849"/>
            <a:ext cx="12196230" cy="1531133"/>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latin typeface="微软雅黑" panose="020B0503020204020204" pitchFamily="34" charset="-122"/>
              <a:ea typeface="微软雅黑" panose="020B0503020204020204" pitchFamily="34" charset="-122"/>
            </a:endParaRPr>
          </a:p>
        </p:txBody>
      </p:sp>
      <p:sp>
        <p:nvSpPr>
          <p:cNvPr id="8" name="任意多边形: 形状 7"/>
          <p:cNvSpPr/>
          <p:nvPr userDrawn="1"/>
        </p:nvSpPr>
        <p:spPr>
          <a:xfrm rot="10800000">
            <a:off x="0" y="-5"/>
            <a:ext cx="12192000" cy="1582061"/>
          </a:xfrm>
          <a:custGeom>
            <a:avLst/>
            <a:gdLst>
              <a:gd name="connsiteX0" fmla="*/ 12192000 w 12192000"/>
              <a:gd name="connsiteY0" fmla="*/ 1487914 h 1487914"/>
              <a:gd name="connsiteX1" fmla="*/ 0 w 12192000"/>
              <a:gd name="connsiteY1" fmla="*/ 1487914 h 1487914"/>
              <a:gd name="connsiteX2" fmla="*/ 0 w 12192000"/>
              <a:gd name="connsiteY2" fmla="*/ 464687 h 1487914"/>
              <a:gd name="connsiteX3" fmla="*/ 400424 w 12192000"/>
              <a:gd name="connsiteY3" fmla="*/ 531990 h 1487914"/>
              <a:gd name="connsiteX4" fmla="*/ 11146976 w 12192000"/>
              <a:gd name="connsiteY4" fmla="*/ 187933 h 1487914"/>
              <a:gd name="connsiteX5" fmla="*/ 11921298 w 12192000"/>
              <a:gd name="connsiteY5" fmla="*/ 53786 h 1487914"/>
              <a:gd name="connsiteX6" fmla="*/ 12192000 w 12192000"/>
              <a:gd name="connsiteY6" fmla="*/ 0 h 1487914"/>
              <a:gd name="connsiteX7" fmla="*/ 12192000 w 12192000"/>
              <a:gd name="connsiteY7" fmla="*/ 1487914 h 1487914"/>
              <a:gd name="connsiteX0-1" fmla="*/ 12192000 w 12192000"/>
              <a:gd name="connsiteY0-2" fmla="*/ 1487914 h 1487914"/>
              <a:gd name="connsiteX1-3" fmla="*/ 0 w 12192000"/>
              <a:gd name="connsiteY1-4" fmla="*/ 1487914 h 1487914"/>
              <a:gd name="connsiteX2-5" fmla="*/ 0 w 12192000"/>
              <a:gd name="connsiteY2-6" fmla="*/ 464687 h 1487914"/>
              <a:gd name="connsiteX3-7" fmla="*/ 11146976 w 12192000"/>
              <a:gd name="connsiteY3-8" fmla="*/ 187933 h 1487914"/>
              <a:gd name="connsiteX4-9" fmla="*/ 11921298 w 12192000"/>
              <a:gd name="connsiteY4-10" fmla="*/ 53786 h 1487914"/>
              <a:gd name="connsiteX5-11" fmla="*/ 12192000 w 12192000"/>
              <a:gd name="connsiteY5-12" fmla="*/ 0 h 1487914"/>
              <a:gd name="connsiteX6-13" fmla="*/ 12192000 w 12192000"/>
              <a:gd name="connsiteY6-14" fmla="*/ 1487914 h 1487914"/>
              <a:gd name="connsiteX0-15" fmla="*/ 12192000 w 12192000"/>
              <a:gd name="connsiteY0-16" fmla="*/ 1487914 h 1487914"/>
              <a:gd name="connsiteX1-17" fmla="*/ 0 w 12192000"/>
              <a:gd name="connsiteY1-18" fmla="*/ 1487914 h 1487914"/>
              <a:gd name="connsiteX2-19" fmla="*/ 0 w 12192000"/>
              <a:gd name="connsiteY2-20" fmla="*/ 464687 h 1487914"/>
              <a:gd name="connsiteX3-21" fmla="*/ 11146976 w 12192000"/>
              <a:gd name="connsiteY3-22" fmla="*/ 187933 h 1487914"/>
              <a:gd name="connsiteX4-23" fmla="*/ 11921298 w 12192000"/>
              <a:gd name="connsiteY4-24" fmla="*/ 53786 h 1487914"/>
              <a:gd name="connsiteX5-25" fmla="*/ 12192000 w 12192000"/>
              <a:gd name="connsiteY5-26" fmla="*/ 0 h 1487914"/>
              <a:gd name="connsiteX6-27" fmla="*/ 12192000 w 12192000"/>
              <a:gd name="connsiteY6-28" fmla="*/ 1487914 h 1487914"/>
              <a:gd name="connsiteX0-29" fmla="*/ 12192000 w 12192000"/>
              <a:gd name="connsiteY0-30" fmla="*/ 1487914 h 1487914"/>
              <a:gd name="connsiteX1-31" fmla="*/ 0 w 12192000"/>
              <a:gd name="connsiteY1-32" fmla="*/ 1487914 h 1487914"/>
              <a:gd name="connsiteX2-33" fmla="*/ 0 w 12192000"/>
              <a:gd name="connsiteY2-34" fmla="*/ 464687 h 1487914"/>
              <a:gd name="connsiteX3-35" fmla="*/ 11146976 w 12192000"/>
              <a:gd name="connsiteY3-36" fmla="*/ 187933 h 1487914"/>
              <a:gd name="connsiteX4-37" fmla="*/ 11921298 w 12192000"/>
              <a:gd name="connsiteY4-38" fmla="*/ 53786 h 1487914"/>
              <a:gd name="connsiteX5-39" fmla="*/ 12192000 w 12192000"/>
              <a:gd name="connsiteY5-40" fmla="*/ 0 h 1487914"/>
              <a:gd name="connsiteX6-41" fmla="*/ 12192000 w 12192000"/>
              <a:gd name="connsiteY6-42" fmla="*/ 1487914 h 1487914"/>
              <a:gd name="connsiteX0-43" fmla="*/ 12192000 w 12366837"/>
              <a:gd name="connsiteY0-44" fmla="*/ 1560914 h 1560914"/>
              <a:gd name="connsiteX1-45" fmla="*/ 0 w 12366837"/>
              <a:gd name="connsiteY1-46" fmla="*/ 1560914 h 1560914"/>
              <a:gd name="connsiteX2-47" fmla="*/ 0 w 12366837"/>
              <a:gd name="connsiteY2-48" fmla="*/ 537687 h 1560914"/>
              <a:gd name="connsiteX3-49" fmla="*/ 11146976 w 12366837"/>
              <a:gd name="connsiteY3-50" fmla="*/ 260933 h 1560914"/>
              <a:gd name="connsiteX4-51" fmla="*/ 12192000 w 12366837"/>
              <a:gd name="connsiteY4-52" fmla="*/ 73000 h 1560914"/>
              <a:gd name="connsiteX5-53" fmla="*/ 12192000 w 12366837"/>
              <a:gd name="connsiteY5-54" fmla="*/ 1560914 h 1560914"/>
              <a:gd name="connsiteX0-55" fmla="*/ 12192000 w 12192000"/>
              <a:gd name="connsiteY0-56" fmla="*/ 1575972 h 1575972"/>
              <a:gd name="connsiteX1-57" fmla="*/ 0 w 12192000"/>
              <a:gd name="connsiteY1-58" fmla="*/ 1575972 h 1575972"/>
              <a:gd name="connsiteX2-59" fmla="*/ 0 w 12192000"/>
              <a:gd name="connsiteY2-60" fmla="*/ 552745 h 1575972"/>
              <a:gd name="connsiteX3-61" fmla="*/ 11146976 w 12192000"/>
              <a:gd name="connsiteY3-62" fmla="*/ 275991 h 1575972"/>
              <a:gd name="connsiteX4-63" fmla="*/ 12192000 w 12192000"/>
              <a:gd name="connsiteY4-64" fmla="*/ 88058 h 1575972"/>
              <a:gd name="connsiteX5-65" fmla="*/ 12192000 w 12192000"/>
              <a:gd name="connsiteY5-66" fmla="*/ 1575972 h 1575972"/>
              <a:gd name="connsiteX0-67" fmla="*/ 12192000 w 12192000"/>
              <a:gd name="connsiteY0-68" fmla="*/ 1487914 h 1487914"/>
              <a:gd name="connsiteX1-69" fmla="*/ 0 w 12192000"/>
              <a:gd name="connsiteY1-70" fmla="*/ 1487914 h 1487914"/>
              <a:gd name="connsiteX2-71" fmla="*/ 0 w 12192000"/>
              <a:gd name="connsiteY2-72" fmla="*/ 464687 h 1487914"/>
              <a:gd name="connsiteX3-73" fmla="*/ 12192000 w 12192000"/>
              <a:gd name="connsiteY3-74" fmla="*/ 0 h 1487914"/>
              <a:gd name="connsiteX4-75" fmla="*/ 12192000 w 12192000"/>
              <a:gd name="connsiteY4-76" fmla="*/ 1487914 h 1487914"/>
              <a:gd name="connsiteX0-77" fmla="*/ 12192000 w 12192000"/>
              <a:gd name="connsiteY0-78" fmla="*/ 1487914 h 1487914"/>
              <a:gd name="connsiteX1-79" fmla="*/ 0 w 12192000"/>
              <a:gd name="connsiteY1-80" fmla="*/ 1487914 h 1487914"/>
              <a:gd name="connsiteX2-81" fmla="*/ 0 w 12192000"/>
              <a:gd name="connsiteY2-82" fmla="*/ 464687 h 1487914"/>
              <a:gd name="connsiteX3-83" fmla="*/ 12192000 w 12192000"/>
              <a:gd name="connsiteY3-84" fmla="*/ 0 h 1487914"/>
              <a:gd name="connsiteX4-85" fmla="*/ 12192000 w 12192000"/>
              <a:gd name="connsiteY4-86" fmla="*/ 1487914 h 1487914"/>
              <a:gd name="connsiteX0-87" fmla="*/ 12192000 w 12192000"/>
              <a:gd name="connsiteY0-88" fmla="*/ 1487914 h 1487914"/>
              <a:gd name="connsiteX1-89" fmla="*/ 0 w 12192000"/>
              <a:gd name="connsiteY1-90" fmla="*/ 1487914 h 1487914"/>
              <a:gd name="connsiteX2-91" fmla="*/ 0 w 12192000"/>
              <a:gd name="connsiteY2-92" fmla="*/ 464687 h 1487914"/>
              <a:gd name="connsiteX3-93" fmla="*/ 12192000 w 12192000"/>
              <a:gd name="connsiteY3-94" fmla="*/ 0 h 1487914"/>
              <a:gd name="connsiteX4-95" fmla="*/ 12192000 w 12192000"/>
              <a:gd name="connsiteY4-96" fmla="*/ 1487914 h 1487914"/>
              <a:gd name="connsiteX0-97" fmla="*/ 12192000 w 12192000"/>
              <a:gd name="connsiteY0-98" fmla="*/ 1487914 h 1487914"/>
              <a:gd name="connsiteX1-99" fmla="*/ 0 w 12192000"/>
              <a:gd name="connsiteY1-100" fmla="*/ 1487914 h 1487914"/>
              <a:gd name="connsiteX2-101" fmla="*/ 0 w 12192000"/>
              <a:gd name="connsiteY2-102" fmla="*/ 464687 h 1487914"/>
              <a:gd name="connsiteX3-103" fmla="*/ 12192000 w 12192000"/>
              <a:gd name="connsiteY3-104" fmla="*/ 0 h 1487914"/>
              <a:gd name="connsiteX4-105" fmla="*/ 12192000 w 12192000"/>
              <a:gd name="connsiteY4-106" fmla="*/ 1487914 h 1487914"/>
              <a:gd name="connsiteX0-107" fmla="*/ 12192000 w 12192000"/>
              <a:gd name="connsiteY0-108" fmla="*/ 1487914 h 1487914"/>
              <a:gd name="connsiteX1-109" fmla="*/ 0 w 12192000"/>
              <a:gd name="connsiteY1-110" fmla="*/ 1487914 h 1487914"/>
              <a:gd name="connsiteX2-111" fmla="*/ 0 w 12192000"/>
              <a:gd name="connsiteY2-112" fmla="*/ 464687 h 1487914"/>
              <a:gd name="connsiteX3-113" fmla="*/ 12192000 w 12192000"/>
              <a:gd name="connsiteY3-114" fmla="*/ 0 h 1487914"/>
              <a:gd name="connsiteX4-115" fmla="*/ 12192000 w 12192000"/>
              <a:gd name="connsiteY4-116" fmla="*/ 1487914 h 1487914"/>
              <a:gd name="connsiteX0-117" fmla="*/ 12192000 w 12192000"/>
              <a:gd name="connsiteY0-118" fmla="*/ 1487914 h 1487914"/>
              <a:gd name="connsiteX1-119" fmla="*/ 0 w 12192000"/>
              <a:gd name="connsiteY1-120" fmla="*/ 1487914 h 1487914"/>
              <a:gd name="connsiteX2-121" fmla="*/ 0 w 12192000"/>
              <a:gd name="connsiteY2-122" fmla="*/ 464687 h 1487914"/>
              <a:gd name="connsiteX3-123" fmla="*/ 12192000 w 12192000"/>
              <a:gd name="connsiteY3-124" fmla="*/ 0 h 1487914"/>
              <a:gd name="connsiteX4-125" fmla="*/ 12192000 w 12192000"/>
              <a:gd name="connsiteY4-126" fmla="*/ 1487914 h 148791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1487914">
                <a:moveTo>
                  <a:pt x="12192000" y="1487914"/>
                </a:moveTo>
                <a:lnTo>
                  <a:pt x="0" y="1487914"/>
                </a:lnTo>
                <a:lnTo>
                  <a:pt x="0" y="464687"/>
                </a:lnTo>
                <a:cubicBezTo>
                  <a:pt x="1770742" y="740031"/>
                  <a:pt x="7460343" y="1105009"/>
                  <a:pt x="12192000" y="0"/>
                </a:cubicBezTo>
                <a:lnTo>
                  <a:pt x="12192000" y="1487914"/>
                </a:ln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dirty="0">
              <a:ea typeface="微软雅黑" panose="020B0503020204020204" pitchFamily="34" charset="-122"/>
            </a:endParaRPr>
          </a:p>
        </p:txBody>
      </p:sp>
      <p:grpSp>
        <p:nvGrpSpPr>
          <p:cNvPr id="9" name="组合 8"/>
          <p:cNvGrpSpPr/>
          <p:nvPr userDrawn="1"/>
        </p:nvGrpSpPr>
        <p:grpSpPr>
          <a:xfrm>
            <a:off x="1" y="6172200"/>
            <a:ext cx="12196231" cy="685800"/>
            <a:chOff x="1" y="3265418"/>
            <a:chExt cx="9143999" cy="2219421"/>
          </a:xfrm>
        </p:grpSpPr>
        <p:sp>
          <p:nvSpPr>
            <p:cNvPr id="10" name="任意多边形 14"/>
            <p:cNvSpPr/>
            <p:nvPr/>
          </p:nvSpPr>
          <p:spPr>
            <a:xfrm>
              <a:off x="1" y="3265418"/>
              <a:ext cx="9143999" cy="2041136"/>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latin typeface="微软雅黑" panose="020B0503020204020204" pitchFamily="34" charset="-122"/>
                <a:ea typeface="微软雅黑" panose="020B0503020204020204" pitchFamily="34" charset="-122"/>
              </a:endParaRPr>
            </a:p>
          </p:txBody>
        </p:sp>
        <p:sp>
          <p:nvSpPr>
            <p:cNvPr id="11" name="任意多边形 17"/>
            <p:cNvSpPr/>
            <p:nvPr/>
          </p:nvSpPr>
          <p:spPr>
            <a:xfrm>
              <a:off x="1" y="3850390"/>
              <a:ext cx="9143999" cy="1634449"/>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800">
                <a:ea typeface="微软雅黑" panose="020B0503020204020204" pitchFamily="34" charset="-122"/>
              </a:endParaRPr>
            </a:p>
          </p:txBody>
        </p:sp>
      </p:grpSp>
      <p:sp>
        <p:nvSpPr>
          <p:cNvPr id="14" name="文本框 13"/>
          <p:cNvSpPr txBox="1"/>
          <p:nvPr userDrawn="1"/>
        </p:nvSpPr>
        <p:spPr>
          <a:xfrm>
            <a:off x="11387205" y="6553200"/>
            <a:ext cx="253933" cy="231946"/>
          </a:xfrm>
          <a:prstGeom prst="rect">
            <a:avLst/>
          </a:prstGeom>
          <a:noFill/>
          <a:ln>
            <a:solidFill>
              <a:schemeClr val="bg1">
                <a:lumMod val="75000"/>
              </a:schemeClr>
            </a:solidFill>
          </a:ln>
        </p:spPr>
        <p:txBody>
          <a:bodyPr wrap="none" lIns="72000" tIns="72000" rIns="72000" bIns="72000" rtlCol="0" anchor="ctr">
            <a:noAutofit/>
          </a:bodyPr>
          <a:lstStyle/>
          <a:p>
            <a:pPr algn="ctr"/>
            <a:fld id="{CE5B7511-CC96-41DE-A965-D9C44FD5C89D}" type="slidenum">
              <a:rPr lang="zh-CN" altLang="en-US" sz="800" b="1" smtClean="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fld>
            <a:endParaRPr lang="zh-CN" altLang="en-US" sz="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pic>
        <p:nvPicPr>
          <p:cNvPr id="2" name="logo"/>
          <p:cNvPicPr/>
          <p:nvPr userDrawn="1"/>
        </p:nvPicPr>
        <p:blipFill>
          <a:blip r:embed="rId6" cstate="print">
            <a:extLst>
              <a:ext uri="{28A0092B-C50C-407E-A947-70E740481C1C}">
                <a14:useLocalDpi xmlns:a14="http://schemas.microsoft.com/office/drawing/2010/main" val="0"/>
              </a:ext>
            </a:extLst>
          </a:blip>
          <a:stretch>
            <a:fillRect/>
          </a:stretch>
        </p:blipFill>
        <p:spPr>
          <a:xfrm>
            <a:off x="11162190" y="219511"/>
            <a:ext cx="526162" cy="52616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tags" Target="../tags/tag39.xml"/></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vmlDrawing" Target="../drawings/vmlDrawing4.vml"/><Relationship Id="rId4" Type="http://schemas.openxmlformats.org/officeDocument/2006/relationships/slideLayout" Target="../slideLayouts/slideLayout4.xml"/><Relationship Id="rId3" Type="http://schemas.openxmlformats.org/officeDocument/2006/relationships/tags" Target="../tags/tag40.xml"/><Relationship Id="rId2" Type="http://schemas.openxmlformats.org/officeDocument/2006/relationships/image" Target="../media/image11.emf"/><Relationship Id="rId1" Type="http://schemas.openxmlformats.org/officeDocument/2006/relationships/oleObject" Target="../embeddings/oleObject4.bin"/></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4.xml"/><Relationship Id="rId2" Type="http://schemas.openxmlformats.org/officeDocument/2006/relationships/image" Target="../media/image13.png"/><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image" Target="../media/image14.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4.xml"/><Relationship Id="rId5" Type="http://schemas.openxmlformats.org/officeDocument/2006/relationships/slideLayout" Target="../slideLayouts/slideLayout4.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5.xml"/><Relationship Id="rId5" Type="http://schemas.openxmlformats.org/officeDocument/2006/relationships/slideLayout" Target="../slideLayouts/slideLayout4.xml"/><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image" Target="../media/image19.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4.xml"/><Relationship Id="rId2" Type="http://schemas.openxmlformats.org/officeDocument/2006/relationships/image" Target="../media/image24.png"/><Relationship Id="rId1" Type="http://schemas.openxmlformats.org/officeDocument/2006/relationships/image" Target="../media/image23.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xml"/><Relationship Id="rId1" Type="http://schemas.openxmlformats.org/officeDocument/2006/relationships/image" Target="../media/image25.png"/></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2.xml"/><Relationship Id="rId6" Type="http://schemas.openxmlformats.org/officeDocument/2006/relationships/slideLayout" Target="../slideLayouts/slideLayout4.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tags" Target="../tags/tag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vmlDrawing" Target="../drawings/vmlDrawing1.vml"/><Relationship Id="rId3" Type="http://schemas.openxmlformats.org/officeDocument/2006/relationships/slideLayout" Target="../slideLayouts/slideLayout4.xml"/><Relationship Id="rId2" Type="http://schemas.openxmlformats.org/officeDocument/2006/relationships/image" Target="../media/image2.emf"/><Relationship Id="rId1" Type="http://schemas.openxmlformats.org/officeDocument/2006/relationships/oleObject" Target="../embeddings/oleObject1.bin"/></Relationships>
</file>

<file path=ppt/slides/_rels/slide5.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vmlDrawing" Target="../drawings/vmlDrawing2.vml"/><Relationship Id="rId4" Type="http://schemas.openxmlformats.org/officeDocument/2006/relationships/slideLayout" Target="../slideLayouts/slideLayout4.xml"/><Relationship Id="rId3" Type="http://schemas.openxmlformats.org/officeDocument/2006/relationships/image" Target="../media/image4.png"/><Relationship Id="rId2" Type="http://schemas.openxmlformats.org/officeDocument/2006/relationships/image" Target="../media/image3.emf"/><Relationship Id="rId1" Type="http://schemas.openxmlformats.org/officeDocument/2006/relationships/oleObject" Target="../embeddings/oleObject2.bin"/></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vmlDrawing" Target="../drawings/vmlDrawing3.vml"/><Relationship Id="rId3" Type="http://schemas.openxmlformats.org/officeDocument/2006/relationships/slideLayout" Target="../slideLayouts/slideLayout4.xml"/><Relationship Id="rId2" Type="http://schemas.openxmlformats.org/officeDocument/2006/relationships/image" Target="../media/image5.emf"/><Relationship Id="rId1" Type="http://schemas.openxmlformats.org/officeDocument/2006/relationships/oleObject" Target="../embeddings/oleObject3.bin"/></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7.xml"/><Relationship Id="rId4" Type="http://schemas.openxmlformats.org/officeDocument/2006/relationships/slideLayout" Target="../slideLayouts/slideLayout4.xml"/><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9" Type="http://schemas.openxmlformats.org/officeDocument/2006/relationships/tags" Target="../tags/tag18.xml"/><Relationship Id="rId8" Type="http://schemas.openxmlformats.org/officeDocument/2006/relationships/tags" Target="../tags/tag17.xml"/><Relationship Id="rId7" Type="http://schemas.openxmlformats.org/officeDocument/2006/relationships/tags" Target="../tags/tag16.xml"/><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9" Type="http://schemas.openxmlformats.org/officeDocument/2006/relationships/notesSlide" Target="../notesSlides/notesSlide8.xml"/><Relationship Id="rId28" Type="http://schemas.openxmlformats.org/officeDocument/2006/relationships/slideLayout" Target="../slideLayouts/slideLayout1.xml"/><Relationship Id="rId27" Type="http://schemas.openxmlformats.org/officeDocument/2006/relationships/tags" Target="../tags/tag36.xml"/><Relationship Id="rId26" Type="http://schemas.openxmlformats.org/officeDocument/2006/relationships/tags" Target="../tags/tag35.xml"/><Relationship Id="rId25" Type="http://schemas.openxmlformats.org/officeDocument/2006/relationships/tags" Target="../tags/tag34.xml"/><Relationship Id="rId24" Type="http://schemas.openxmlformats.org/officeDocument/2006/relationships/tags" Target="../tags/tag33.xml"/><Relationship Id="rId23" Type="http://schemas.openxmlformats.org/officeDocument/2006/relationships/tags" Target="../tags/tag32.xml"/><Relationship Id="rId22" Type="http://schemas.openxmlformats.org/officeDocument/2006/relationships/tags" Target="../tags/tag31.xml"/><Relationship Id="rId21" Type="http://schemas.openxmlformats.org/officeDocument/2006/relationships/tags" Target="../tags/tag30.xml"/><Relationship Id="rId20" Type="http://schemas.openxmlformats.org/officeDocument/2006/relationships/tags" Target="../tags/tag29.xml"/><Relationship Id="rId2" Type="http://schemas.openxmlformats.org/officeDocument/2006/relationships/tags" Target="../tags/tag11.xml"/><Relationship Id="rId19" Type="http://schemas.openxmlformats.org/officeDocument/2006/relationships/tags" Target="../tags/tag28.xml"/><Relationship Id="rId18" Type="http://schemas.openxmlformats.org/officeDocument/2006/relationships/tags" Target="../tags/tag27.xml"/><Relationship Id="rId17" Type="http://schemas.openxmlformats.org/officeDocument/2006/relationships/tags" Target="../tags/tag26.xml"/><Relationship Id="rId16" Type="http://schemas.openxmlformats.org/officeDocument/2006/relationships/tags" Target="../tags/tag25.xml"/><Relationship Id="rId15" Type="http://schemas.openxmlformats.org/officeDocument/2006/relationships/tags" Target="../tags/tag24.xml"/><Relationship Id="rId14" Type="http://schemas.openxmlformats.org/officeDocument/2006/relationships/tags" Target="../tags/tag23.xml"/><Relationship Id="rId13" Type="http://schemas.openxmlformats.org/officeDocument/2006/relationships/tags" Target="../tags/tag22.xml"/><Relationship Id="rId12" Type="http://schemas.openxmlformats.org/officeDocument/2006/relationships/tags" Target="../tags/tag21.xml"/><Relationship Id="rId11" Type="http://schemas.openxmlformats.org/officeDocument/2006/relationships/tags" Target="../tags/tag20.xml"/><Relationship Id="rId10" Type="http://schemas.openxmlformats.org/officeDocument/2006/relationships/tags" Target="../tags/tag19.xml"/><Relationship Id="rId1" Type="http://schemas.openxmlformats.org/officeDocument/2006/relationships/tags" Target="../tags/tag10.xml"/></Relationships>
</file>

<file path=ppt/slides/_rels/slide9.xml.rels><?xml version="1.0" encoding="UTF-8" standalone="yes"?>
<Relationships xmlns="http://schemas.openxmlformats.org/package/2006/relationships"><Relationship Id="rId5" Type="http://schemas.openxmlformats.org/officeDocument/2006/relationships/notesSlide" Target="../notesSlides/notesSlide9.xml"/><Relationship Id="rId4" Type="http://schemas.openxmlformats.org/officeDocument/2006/relationships/slideLayout" Target="../slideLayouts/slideLayout4.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426210" y="2138045"/>
            <a:ext cx="9904730" cy="1021080"/>
          </a:xfrm>
        </p:spPr>
        <p:txBody>
          <a:bodyPr>
            <a:scene3d>
              <a:camera prst="orthographicFront"/>
              <a:lightRig rig="threePt" dir="t"/>
            </a:scene3d>
          </a:bodyPr>
          <a:lstStyle/>
          <a:p>
            <a:pPr algn="ctr"/>
            <a:r>
              <a:rPr lang="zh-CN" altLang="en-US" sz="2800" b="1">
                <a:solidFill>
                  <a:schemeClr val="tx1"/>
                </a:solidFill>
                <a:effectLst>
                  <a:outerShdw blurRad="38100" dist="19050" dir="2700000" algn="tl" rotWithShape="0">
                    <a:schemeClr val="dk1">
                      <a:alpha val="40000"/>
                    </a:schemeClr>
                  </a:outerShdw>
                </a:effectLst>
              </a:rPr>
              <a:t>数据驱动与时空特征的交响：</a:t>
            </a:r>
            <a:br>
              <a:rPr lang="zh-CN" altLang="en-US" sz="2800" b="1">
                <a:solidFill>
                  <a:schemeClr val="tx1"/>
                </a:solidFill>
                <a:effectLst>
                  <a:outerShdw blurRad="38100" dist="19050" dir="2700000" algn="tl" rotWithShape="0">
                    <a:schemeClr val="dk1">
                      <a:alpha val="40000"/>
                    </a:schemeClr>
                  </a:outerShdw>
                </a:effectLst>
              </a:rPr>
            </a:br>
            <a:r>
              <a:rPr lang="en-US" altLang="zh-CN" sz="2800" b="1">
                <a:solidFill>
                  <a:schemeClr val="tx1"/>
                </a:solidFill>
                <a:effectLst>
                  <a:outerShdw blurRad="38100" dist="19050" dir="2700000" algn="tl" rotWithShape="0">
                    <a:schemeClr val="dk1">
                      <a:alpha val="40000"/>
                    </a:schemeClr>
                  </a:outerShdw>
                </a:effectLst>
              </a:rPr>
              <a:t>Informer</a:t>
            </a:r>
            <a:r>
              <a:rPr lang="zh-CN" altLang="en-US" sz="2800" b="1">
                <a:solidFill>
                  <a:schemeClr val="tx1"/>
                </a:solidFill>
                <a:effectLst>
                  <a:outerShdw blurRad="38100" dist="19050" dir="2700000" algn="tl" rotWithShape="0">
                    <a:schemeClr val="dk1">
                      <a:alpha val="40000"/>
                    </a:schemeClr>
                  </a:outerShdw>
                </a:effectLst>
              </a:rPr>
              <a:t>与</a:t>
            </a:r>
            <a:r>
              <a:rPr lang="en-US" altLang="zh-CN" sz="2800" b="1">
                <a:solidFill>
                  <a:schemeClr val="tx1"/>
                </a:solidFill>
                <a:effectLst>
                  <a:outerShdw blurRad="38100" dist="19050" dir="2700000" algn="tl" rotWithShape="0">
                    <a:schemeClr val="dk1">
                      <a:alpha val="40000"/>
                    </a:schemeClr>
                  </a:outerShdw>
                </a:effectLst>
              </a:rPr>
              <a:t>TVP-VAR</a:t>
            </a:r>
            <a:r>
              <a:rPr lang="zh-CN" altLang="en-US" sz="2800" b="1">
                <a:solidFill>
                  <a:schemeClr val="tx1"/>
                </a:solidFill>
                <a:effectLst>
                  <a:outerShdw blurRad="38100" dist="19050" dir="2700000" algn="tl" rotWithShape="0">
                    <a:schemeClr val="dk1">
                      <a:alpha val="40000"/>
                    </a:schemeClr>
                  </a:outerShdw>
                </a:effectLst>
              </a:rPr>
              <a:t>模型融合赋能</a:t>
            </a:r>
            <a:r>
              <a:rPr lang="en-US" altLang="zh-CN" sz="2800" b="1">
                <a:solidFill>
                  <a:schemeClr val="tx1"/>
                </a:solidFill>
                <a:effectLst>
                  <a:outerShdw blurRad="38100" dist="19050" dir="2700000" algn="tl" rotWithShape="0">
                    <a:schemeClr val="dk1">
                      <a:alpha val="40000"/>
                    </a:schemeClr>
                  </a:outerShdw>
                </a:effectLst>
              </a:rPr>
              <a:t>PM2.5</a:t>
            </a:r>
            <a:r>
              <a:rPr lang="zh-CN" altLang="en-US" sz="2800" b="1">
                <a:solidFill>
                  <a:schemeClr val="tx1"/>
                </a:solidFill>
                <a:effectLst>
                  <a:outerShdw blurRad="38100" dist="19050" dir="2700000" algn="tl" rotWithShape="0">
                    <a:schemeClr val="dk1">
                      <a:alpha val="40000"/>
                    </a:schemeClr>
                  </a:outerShdw>
                </a:effectLst>
              </a:rPr>
              <a:t>污染防治</a:t>
            </a:r>
            <a:br>
              <a:rPr lang="en-US" altLang="zh-CN" sz="2800" b="1">
                <a:solidFill>
                  <a:schemeClr val="tx1"/>
                </a:solidFill>
                <a:effectLst>
                  <a:outerShdw blurRad="38100" dist="19050" dir="2700000" algn="tl" rotWithShape="0">
                    <a:schemeClr val="dk1">
                      <a:alpha val="40000"/>
                    </a:schemeClr>
                  </a:outerShdw>
                </a:effectLst>
              </a:rPr>
            </a:br>
            <a:br>
              <a:rPr lang="en-US" altLang="zh-CN" sz="2800" b="1">
                <a:solidFill>
                  <a:schemeClr val="tx1"/>
                </a:solidFill>
                <a:effectLst>
                  <a:outerShdw blurRad="38100" dist="19050" dir="2700000" algn="tl" rotWithShape="0">
                    <a:schemeClr val="dk1">
                      <a:alpha val="40000"/>
                    </a:schemeClr>
                  </a:outerShdw>
                </a:effectLst>
              </a:rPr>
            </a:br>
            <a:endParaRPr lang="en-US" altLang="zh-CN" sz="2800" b="1">
              <a:solidFill>
                <a:schemeClr val="tx1"/>
              </a:solidFill>
              <a:effectLst>
                <a:outerShdw blurRad="38100" dist="19050" dir="2700000" algn="tl" rotWithShape="0">
                  <a:schemeClr val="dk1">
                    <a:alpha val="40000"/>
                  </a:schemeClr>
                </a:outerShdw>
              </a:effectLst>
            </a:endParaRPr>
          </a:p>
        </p:txBody>
      </p:sp>
      <p:sp>
        <p:nvSpPr>
          <p:cNvPr id="4" name="文本框 3"/>
          <p:cNvSpPr txBox="1"/>
          <p:nvPr/>
        </p:nvSpPr>
        <p:spPr>
          <a:xfrm>
            <a:off x="508635" y="4564380"/>
            <a:ext cx="10866755" cy="398780"/>
          </a:xfrm>
          <a:prstGeom prst="rect">
            <a:avLst/>
          </a:prstGeom>
        </p:spPr>
        <p:txBody>
          <a:bodyPr wrap="square">
            <a:spAutoFit/>
          </a:bodyPr>
          <a:p>
            <a:endParaRPr lang="zh-CN" altLang="en-US" sz="2000" b="0">
              <a:solidFill>
                <a:srgbClr val="000000"/>
              </a:solidFill>
              <a:latin typeface="Times New Roman" panose="02020603050405020304" charset="0"/>
              <a:ea typeface="NimbusRomNo9L-Regu"/>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7985" y="139700"/>
            <a:ext cx="7080250" cy="583565"/>
          </a:xfrm>
          <a:prstGeom prst="rect">
            <a:avLst/>
          </a:prstGeom>
          <a:noFill/>
        </p:spPr>
        <p:txBody>
          <a:bodyPr wrap="square" rtlCol="0">
            <a:spAutoFit/>
          </a:bodyPr>
          <a:p>
            <a:r>
              <a:rPr lang="en-US" altLang="zh-CN" sz="3200" b="1"/>
              <a:t>informer</a:t>
            </a:r>
            <a:r>
              <a:rPr lang="zh-CN" altLang="en-US" sz="3200" b="1"/>
              <a:t>预测结果可视化</a:t>
            </a:r>
            <a:r>
              <a:rPr lang="en-US" altLang="zh-CN" sz="3200" b="1"/>
              <a:t> </a:t>
            </a:r>
            <a:endParaRPr lang="en-US" altLang="zh-CN" sz="3200" b="1"/>
          </a:p>
        </p:txBody>
      </p:sp>
      <p:pic>
        <p:nvPicPr>
          <p:cNvPr id="556832906" name="图片 5"/>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3650298" y="1388110"/>
            <a:ext cx="4891405" cy="4081780"/>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400050" y="294640"/>
            <a:ext cx="6096000" cy="583565"/>
          </a:xfrm>
          <a:prstGeom prst="rect">
            <a:avLst/>
          </a:prstGeom>
          <a:noFill/>
        </p:spPr>
        <p:txBody>
          <a:bodyPr wrap="square" rtlCol="0" anchor="t">
            <a:spAutoFit/>
          </a:bodyPr>
          <a:p>
            <a:r>
              <a:rPr lang="zh-CN" altLang="en-US" sz="3200" b="1">
                <a:sym typeface="+mn-ea"/>
              </a:rPr>
              <a:t>平稳性和趋势性检验</a:t>
            </a:r>
            <a:endParaRPr lang="zh-CN" altLang="en-US" sz="3200" b="1">
              <a:sym typeface="+mn-ea"/>
            </a:endParaRPr>
          </a:p>
        </p:txBody>
      </p:sp>
      <p:graphicFrame>
        <p:nvGraphicFramePr>
          <p:cNvPr id="5" name="表格 4"/>
          <p:cNvGraphicFramePr/>
          <p:nvPr/>
        </p:nvGraphicFramePr>
        <p:xfrm>
          <a:off x="826770" y="1592580"/>
          <a:ext cx="4824095" cy="3248025"/>
        </p:xfrm>
        <a:graphic>
          <a:graphicData uri="http://schemas.openxmlformats.org/drawingml/2006/table">
            <a:tbl>
              <a:tblPr/>
              <a:tblGrid>
                <a:gridCol w="828675"/>
                <a:gridCol w="1268730"/>
                <a:gridCol w="1257935"/>
                <a:gridCol w="1468755"/>
              </a:tblGrid>
              <a:tr h="306070">
                <a:tc>
                  <a:txBody>
                    <a:bodyPr/>
                    <a:p>
                      <a:pPr marL="0" indent="0" algn="just">
                        <a:spcBef>
                          <a:spcPct val="0"/>
                        </a:spcBef>
                        <a:spcAft>
                          <a:spcPct val="0"/>
                        </a:spcAft>
                      </a:pPr>
                      <a:r>
                        <a:rPr lang="en-US" altLang="zh-CN" sz="1100">
                          <a:latin typeface="Times New Roman" panose="02020603050405020304"/>
                          <a:ea typeface="Times New Roman" panose="02020603050405020304"/>
                        </a:rPr>
                        <a:t>Series</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Times New Roman" panose="02020603050405020304"/>
                        </a:rPr>
                        <a:t>KPSS Statistic</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Times New Roman" panose="02020603050405020304"/>
                        </a:rPr>
                        <a:t>KPSS p-value</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Times New Roman" panose="02020603050405020304"/>
                        </a:rPr>
                        <a:t>Stationary (KPSS)</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r>
              <a:tr h="30607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1335A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0.617</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0.021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FALSE</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r>
              <a:tr h="30607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1336A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0.531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0.035</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FALSE</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30607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1337A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0.683</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0.015</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FALSE</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30607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1338A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0.632</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0.020</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FALSE</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30607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1339A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0.668</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0.017</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FALSE</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30607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1340A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0.955</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0.010</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FALSE</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30607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1341A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0.534</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0.034</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FALSE</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30607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1342A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0.553</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0.030</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FALSE</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30607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1343A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0.556</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0.029</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FALSE</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18732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1344A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0.532</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0.034</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FALSE</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r>
            </a:tbl>
          </a:graphicData>
        </a:graphic>
      </p:graphicFrame>
      <p:graphicFrame>
        <p:nvGraphicFramePr>
          <p:cNvPr id="6" name="表格 5"/>
          <p:cNvGraphicFramePr/>
          <p:nvPr>
            <p:custDataLst>
              <p:tags r:id="rId1"/>
            </p:custDataLst>
          </p:nvPr>
        </p:nvGraphicFramePr>
        <p:xfrm>
          <a:off x="6313805" y="2048510"/>
          <a:ext cx="4801235" cy="2173605"/>
        </p:xfrm>
        <a:graphic>
          <a:graphicData uri="http://schemas.openxmlformats.org/drawingml/2006/table">
            <a:tbl>
              <a:tblPr/>
              <a:tblGrid>
                <a:gridCol w="626110"/>
                <a:gridCol w="1491615"/>
                <a:gridCol w="1520190"/>
                <a:gridCol w="1163320"/>
              </a:tblGrid>
              <a:tr h="355600">
                <a:tc>
                  <a:txBody>
                    <a:bodyPr/>
                    <a:p>
                      <a:pPr marL="0" indent="0" algn="just">
                        <a:spcBef>
                          <a:spcPct val="0"/>
                        </a:spcBef>
                        <a:spcAft>
                          <a:spcPct val="0"/>
                        </a:spcAft>
                      </a:pPr>
                      <a:r>
                        <a:rPr lang="en-US" altLang="zh-CN" sz="1100">
                          <a:latin typeface="Times New Roman" panose="02020603050405020304"/>
                          <a:ea typeface="Times New Roman" panose="02020603050405020304"/>
                        </a:rPr>
                        <a:t>Station</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Times New Roman" panose="02020603050405020304"/>
                        </a:rPr>
                        <a:t>Mann-Kendall p-value</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Times New Roman" panose="02020603050405020304"/>
                        </a:rPr>
                        <a:t>Mann-Kendall Trend</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Times New Roman" panose="02020603050405020304"/>
                        </a:rPr>
                        <a:t>Seasonal Strength</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r>
              <a:tr h="18161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1335A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0.046155636</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宋体" panose="02010600030101010101" pitchFamily="2" charset="-122"/>
                        </a:rPr>
                        <a:t>monotonic t</a:t>
                      </a:r>
                      <a:r>
                        <a:rPr lang="en-US" altLang="zh-CN" sz="1100">
                          <a:solidFill>
                            <a:srgbClr val="000000"/>
                          </a:solidFill>
                          <a:latin typeface="Times New Roman" panose="02020603050405020304"/>
                          <a:ea typeface="Times New Roman" panose="02020603050405020304"/>
                        </a:rPr>
                        <a:t>r</a:t>
                      </a:r>
                      <a:r>
                        <a:rPr lang="en-US" altLang="zh-CN" sz="1100">
                          <a:solidFill>
                            <a:srgbClr val="000000"/>
                          </a:solidFill>
                          <a:latin typeface="Times New Roman" panose="02020603050405020304"/>
                          <a:ea typeface="宋体" panose="02010600030101010101" pitchFamily="2" charset="-122"/>
                        </a:rPr>
                        <a:t>end</a:t>
                      </a:r>
                      <a:endParaRPr lang="en-US" altLang="zh-CN" sz="1100">
                        <a:solidFill>
                          <a:srgbClr val="000000"/>
                        </a:solidFill>
                        <a:latin typeface="Times New Roman" panose="02020603050405020304"/>
                        <a:ea typeface="宋体" panose="02010600030101010101" pitchFamily="2" charset="-122"/>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2.130934812</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r>
              <a:tr h="18161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1336A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0.055782431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no obvious trend</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1.78917233</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18224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1337A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0.002523651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宋体" panose="02010600030101010101" pitchFamily="2" charset="-122"/>
                        </a:rPr>
                        <a:t>monotonic t</a:t>
                      </a:r>
                      <a:r>
                        <a:rPr lang="en-US" altLang="zh-CN" sz="1100">
                          <a:solidFill>
                            <a:srgbClr val="000000"/>
                          </a:solidFill>
                          <a:latin typeface="Times New Roman" panose="02020603050405020304"/>
                          <a:ea typeface="Times New Roman" panose="02020603050405020304"/>
                        </a:rPr>
                        <a:t>r</a:t>
                      </a:r>
                      <a:r>
                        <a:rPr lang="en-US" altLang="zh-CN" sz="1100">
                          <a:solidFill>
                            <a:srgbClr val="000000"/>
                          </a:solidFill>
                          <a:latin typeface="Times New Roman" panose="02020603050405020304"/>
                          <a:ea typeface="宋体" panose="02010600030101010101" pitchFamily="2" charset="-122"/>
                        </a:rPr>
                        <a:t>end</a:t>
                      </a:r>
                      <a:endParaRPr lang="en-US" altLang="zh-CN" sz="1100">
                        <a:solidFill>
                          <a:srgbClr val="000000"/>
                        </a:solidFill>
                        <a:latin typeface="Times New Roman" panose="02020603050405020304"/>
                        <a:ea typeface="宋体" panose="02010600030101010101" pitchFamily="2" charset="-122"/>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2.041813236</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18161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1338A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0.004605531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宋体" panose="02010600030101010101" pitchFamily="2" charset="-122"/>
                        </a:rPr>
                        <a:t>monotonic t</a:t>
                      </a:r>
                      <a:r>
                        <a:rPr lang="en-US" altLang="zh-CN" sz="1100">
                          <a:solidFill>
                            <a:srgbClr val="000000"/>
                          </a:solidFill>
                          <a:latin typeface="Times New Roman" panose="02020603050405020304"/>
                          <a:ea typeface="Times New Roman" panose="02020603050405020304"/>
                        </a:rPr>
                        <a:t>r</a:t>
                      </a:r>
                      <a:r>
                        <a:rPr lang="en-US" altLang="zh-CN" sz="1100">
                          <a:solidFill>
                            <a:srgbClr val="000000"/>
                          </a:solidFill>
                          <a:latin typeface="Times New Roman" panose="02020603050405020304"/>
                          <a:ea typeface="宋体" panose="02010600030101010101" pitchFamily="2" charset="-122"/>
                        </a:rPr>
                        <a:t>end</a:t>
                      </a:r>
                      <a:endParaRPr lang="en-US" altLang="zh-CN" sz="1100">
                        <a:solidFill>
                          <a:srgbClr val="000000"/>
                        </a:solidFill>
                        <a:latin typeface="Times New Roman" panose="02020603050405020304"/>
                        <a:ea typeface="宋体" panose="02010600030101010101" pitchFamily="2" charset="-122"/>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1.853233678</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18224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1339A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0.004659017</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宋体" panose="02010600030101010101" pitchFamily="2" charset="-122"/>
                        </a:rPr>
                        <a:t>monotonic t</a:t>
                      </a:r>
                      <a:r>
                        <a:rPr lang="en-US" altLang="zh-CN" sz="1100">
                          <a:solidFill>
                            <a:srgbClr val="000000"/>
                          </a:solidFill>
                          <a:latin typeface="Times New Roman" panose="02020603050405020304"/>
                          <a:ea typeface="Times New Roman" panose="02020603050405020304"/>
                        </a:rPr>
                        <a:t>r</a:t>
                      </a:r>
                      <a:r>
                        <a:rPr lang="en-US" altLang="zh-CN" sz="1100">
                          <a:solidFill>
                            <a:srgbClr val="000000"/>
                          </a:solidFill>
                          <a:latin typeface="Times New Roman" panose="02020603050405020304"/>
                          <a:ea typeface="宋体" panose="02010600030101010101" pitchFamily="2" charset="-122"/>
                        </a:rPr>
                        <a:t>end</a:t>
                      </a:r>
                      <a:endParaRPr lang="en-US" altLang="zh-CN" sz="1100">
                        <a:solidFill>
                          <a:srgbClr val="000000"/>
                        </a:solidFill>
                        <a:latin typeface="Times New Roman" panose="02020603050405020304"/>
                        <a:ea typeface="宋体" panose="02010600030101010101" pitchFamily="2" charset="-122"/>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1.97798666</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18161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1340A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4.02403E-05</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宋体" panose="02010600030101010101" pitchFamily="2" charset="-122"/>
                        </a:rPr>
                        <a:t>monotonic t</a:t>
                      </a:r>
                      <a:r>
                        <a:rPr lang="en-US" altLang="zh-CN" sz="1100">
                          <a:solidFill>
                            <a:srgbClr val="000000"/>
                          </a:solidFill>
                          <a:latin typeface="Times New Roman" panose="02020603050405020304"/>
                          <a:ea typeface="Times New Roman" panose="02020603050405020304"/>
                        </a:rPr>
                        <a:t>r</a:t>
                      </a:r>
                      <a:r>
                        <a:rPr lang="en-US" altLang="zh-CN" sz="1100">
                          <a:solidFill>
                            <a:srgbClr val="000000"/>
                          </a:solidFill>
                          <a:latin typeface="Times New Roman" panose="02020603050405020304"/>
                          <a:ea typeface="宋体" panose="02010600030101010101" pitchFamily="2" charset="-122"/>
                        </a:rPr>
                        <a:t>end</a:t>
                      </a:r>
                      <a:endParaRPr lang="en-US" altLang="zh-CN" sz="1100">
                        <a:solidFill>
                          <a:srgbClr val="000000"/>
                        </a:solidFill>
                        <a:latin typeface="Times New Roman" panose="02020603050405020304"/>
                        <a:ea typeface="宋体" panose="02010600030101010101" pitchFamily="2" charset="-122"/>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2.18879166</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181610">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1341A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0.080926269</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no </a:t>
                      </a:r>
                      <a:r>
                        <a:rPr lang="en-US" altLang="zh-CN" sz="1100">
                          <a:solidFill>
                            <a:srgbClr val="000000"/>
                          </a:solidFill>
                          <a:latin typeface="Times New Roman" panose="02020603050405020304"/>
                          <a:ea typeface="Times New Roman" panose="02020603050405020304"/>
                        </a:rPr>
                        <a:t>obvious</a:t>
                      </a:r>
                      <a:r>
                        <a:rPr lang="en-US" altLang="zh-CN" sz="1100">
                          <a:solidFill>
                            <a:srgbClr val="000000"/>
                          </a:solidFill>
                          <a:latin typeface="Times New Roman" panose="02020603050405020304"/>
                          <a:ea typeface="宋体" panose="02010600030101010101" pitchFamily="2" charset="-122"/>
                        </a:rPr>
                        <a:t> </a:t>
                      </a:r>
                      <a:r>
                        <a:rPr lang="en-US" altLang="zh-CN" sz="1100">
                          <a:solidFill>
                            <a:srgbClr val="000000"/>
                          </a:solidFill>
                          <a:latin typeface="Times New Roman" panose="02020603050405020304"/>
                          <a:ea typeface="Times New Roman" panose="02020603050405020304"/>
                        </a:rPr>
                        <a:t>trend</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1.84983662</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18224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1342A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0.107410102</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no obvious trend</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1.977754076</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18097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1343A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0.056416017</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no obvious trend</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1.912182751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18224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1344A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0.053307067</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no obvious trend</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1.871488668</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7985" y="139700"/>
            <a:ext cx="7080250" cy="583565"/>
          </a:xfrm>
          <a:prstGeom prst="rect">
            <a:avLst/>
          </a:prstGeom>
          <a:noFill/>
        </p:spPr>
        <p:txBody>
          <a:bodyPr wrap="square" rtlCol="0">
            <a:spAutoFit/>
          </a:bodyPr>
          <a:p>
            <a:r>
              <a:rPr lang="zh-CN" altLang="en-US" sz="3200" b="1"/>
              <a:t>季节性可视化</a:t>
            </a:r>
            <a:r>
              <a:rPr lang="en-US" altLang="zh-CN" sz="3200" b="1"/>
              <a:t> </a:t>
            </a:r>
            <a:endParaRPr lang="en-US" altLang="zh-CN" sz="3200" b="1"/>
          </a:p>
        </p:txBody>
      </p:sp>
      <p:graphicFrame>
        <p:nvGraphicFramePr>
          <p:cNvPr id="2" name="对象 -2147482620"/>
          <p:cNvGraphicFramePr>
            <a:graphicFrameLocks noChangeAspect="1"/>
          </p:cNvGraphicFramePr>
          <p:nvPr/>
        </p:nvGraphicFramePr>
        <p:xfrm>
          <a:off x="1657985" y="1122998"/>
          <a:ext cx="4540250" cy="4612005"/>
        </p:xfrm>
        <a:graphic>
          <a:graphicData uri="http://schemas.openxmlformats.org/presentationml/2006/ole">
            <mc:AlternateContent xmlns:mc="http://schemas.openxmlformats.org/markup-compatibility/2006">
              <mc:Choice xmlns:v="urn:schemas-microsoft-com:vml" Requires="v">
                <p:oleObj spid="_x0000_s3076" name="" r:id="rId1" imgW="17108170" imgH="17432655" progId="Visio.Drawing.15">
                  <p:embed/>
                </p:oleObj>
              </mc:Choice>
              <mc:Fallback>
                <p:oleObj name="" r:id="rId1" imgW="17108170" imgH="17432655" progId="Visio.Drawing.15">
                  <p:embed/>
                  <p:pic>
                    <p:nvPicPr>
                      <p:cNvPr id="0" name="图片 3075"/>
                      <p:cNvPicPr/>
                      <p:nvPr/>
                    </p:nvPicPr>
                    <p:blipFill>
                      <a:blip r:embed="rId2"/>
                      <a:stretch>
                        <a:fillRect/>
                      </a:stretch>
                    </p:blipFill>
                    <p:spPr>
                      <a:xfrm>
                        <a:off x="1657985" y="1122998"/>
                        <a:ext cx="4540250" cy="4612005"/>
                      </a:xfrm>
                      <a:prstGeom prst="rect">
                        <a:avLst/>
                      </a:prstGeom>
                      <a:noFill/>
                      <a:ln w="38100">
                        <a:noFill/>
                        <a:miter/>
                      </a:ln>
                    </p:spPr>
                  </p:pic>
                </p:oleObj>
              </mc:Fallback>
            </mc:AlternateContent>
          </a:graphicData>
        </a:graphic>
      </p:graphicFrame>
      <p:graphicFrame>
        <p:nvGraphicFramePr>
          <p:cNvPr id="4" name="表格 3"/>
          <p:cNvGraphicFramePr/>
          <p:nvPr>
            <p:custDataLst>
              <p:tags r:id="rId3"/>
            </p:custDataLst>
          </p:nvPr>
        </p:nvGraphicFramePr>
        <p:xfrm>
          <a:off x="7037705" y="2315845"/>
          <a:ext cx="3216275" cy="2752725"/>
        </p:xfrm>
        <a:graphic>
          <a:graphicData uri="http://schemas.openxmlformats.org/drawingml/2006/table">
            <a:tbl>
              <a:tblPr/>
              <a:tblGrid>
                <a:gridCol w="643255"/>
                <a:gridCol w="643255"/>
                <a:gridCol w="643255"/>
                <a:gridCol w="643255"/>
                <a:gridCol w="643255"/>
              </a:tblGrid>
              <a:tr h="269875">
                <a:tc>
                  <a:txBody>
                    <a:bodyPr/>
                    <a:p>
                      <a:pPr marL="0" indent="0" algn="just">
                        <a:spcBef>
                          <a:spcPct val="0"/>
                        </a:spcBef>
                        <a:spcAft>
                          <a:spcPct val="0"/>
                        </a:spcAft>
                      </a:pPr>
                      <a:r>
                        <a:rPr lang="en-US" altLang="zh-CN" sz="1100">
                          <a:latin typeface="Times New Roman" panose="02020603050405020304"/>
                          <a:ea typeface="Times New Roman" panose="02020603050405020304"/>
                        </a:rPr>
                        <a:t>Station</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latin typeface="Times New Roman" panose="02020603050405020304"/>
                          <a:ea typeface="Times New Roman" panose="02020603050405020304"/>
                        </a:rPr>
                        <a:t>weekly</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latin typeface="Times New Roman" panose="02020603050405020304"/>
                          <a:ea typeface="Times New Roman" panose="02020603050405020304"/>
                        </a:rPr>
                        <a:t>monthly</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latin typeface="Times New Roman" panose="02020603050405020304"/>
                          <a:ea typeface="Times New Roman" panose="02020603050405020304"/>
                        </a:rPr>
                        <a:t>quarterly</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latin typeface="Times New Roman" panose="02020603050405020304"/>
                          <a:ea typeface="Times New Roman" panose="02020603050405020304"/>
                        </a:rPr>
                        <a:t>annual</a:t>
                      </a:r>
                      <a:endParaRPr lang="en-US" altLang="zh-CN" sz="1100">
                        <a:latin typeface="Times New Roman" panose="02020603050405020304"/>
                        <a:ea typeface="Times New Roman" panose="02020603050405020304"/>
                      </a:endParaRPr>
                    </a:p>
                  </a:txBody>
                  <a:tcPr marL="68580" marR="68580" marT="0" marB="0" anchor="t" anchorCtr="0">
                    <a:lnL>
                      <a:noFill/>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r>
              <a:tr h="24828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1335A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0.0942</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0.2131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0.5193</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w="9525" cap="flat" cmpd="sng">
                      <a:solidFill>
                        <a:srgbClr val="000008"/>
                      </a:solidFill>
                      <a:prstDash val="solid"/>
                      <a:headEnd type="none" w="med" len="med"/>
                      <a:tailEnd type="none" w="med" len="med"/>
                    </a:lnT>
                    <a:lnB>
                      <a:noFill/>
                    </a:lnB>
                    <a:noFill/>
                  </a:tcPr>
                </a:tc>
              </a:tr>
              <a:tr h="24828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1336A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0.2364</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0.0693</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24828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1337A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0.1077</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0.2122</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0.4543</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24828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1338A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0.1108</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0.2042</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0.601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24828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1339A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0.1072</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0.0887</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0.5558</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24828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1340A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0.0962</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0.2057</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0.6322</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24828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1341A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0.1448</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0.1549</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0.3319</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24828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1342A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0.0733</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0.4725</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24828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1343A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0.158</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0.1169</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0.5475</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a:noFill/>
                    </a:lnB>
                    <a:noFill/>
                  </a:tcPr>
                </a:tc>
              </a:tr>
              <a:tr h="248285">
                <a:tc>
                  <a:txBody>
                    <a:bodyPr/>
                    <a:p>
                      <a:pPr marL="0" indent="0" algn="just">
                        <a:spcBef>
                          <a:spcPct val="0"/>
                        </a:spcBef>
                        <a:spcAft>
                          <a:spcPct val="0"/>
                        </a:spcAft>
                      </a:pPr>
                      <a:r>
                        <a:rPr lang="en-US" altLang="zh-CN" sz="1100">
                          <a:solidFill>
                            <a:srgbClr val="000000"/>
                          </a:solidFill>
                          <a:latin typeface="Times New Roman" panose="02020603050405020304"/>
                          <a:ea typeface="Times New Roman" panose="02020603050405020304"/>
                        </a:rPr>
                        <a:t>1344A</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0.0968</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0.2647</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0.5474</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1100">
                          <a:solidFill>
                            <a:srgbClr val="000000"/>
                          </a:solidFill>
                          <a:latin typeface="Times New Roman" panose="02020603050405020304"/>
                          <a:ea typeface="Times New Roman" panose="02020603050405020304"/>
                        </a:rPr>
                        <a:t>1</a:t>
                      </a:r>
                      <a:endParaRPr lang="en-US" altLang="zh-CN" sz="1100">
                        <a:solidFill>
                          <a:srgbClr val="000000"/>
                        </a:solidFill>
                        <a:latin typeface="Times New Roman" panose="02020603050405020304"/>
                        <a:ea typeface="Times New Roman" panose="02020603050405020304"/>
                      </a:endParaRPr>
                    </a:p>
                  </a:txBody>
                  <a:tcPr marL="68580" marR="68580" marT="0" marB="0" anchor="t" anchorCtr="0">
                    <a:lnL>
                      <a:noFill/>
                    </a:lnL>
                    <a:lnR>
                      <a:noFill/>
                    </a:lnR>
                    <a:lnT>
                      <a:noFill/>
                    </a:lnT>
                    <a:lnB w="19050" cap="flat" cmpd="sng">
                      <a:solidFill>
                        <a:srgbClr val="000008"/>
                      </a:solidFill>
                      <a:prstDash val="solid"/>
                      <a:headEnd type="none" w="med" len="med"/>
                      <a:tailEnd type="none" w="med" len="med"/>
                    </a:lnB>
                    <a:noFill/>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r>
              <a:rPr lang="zh-CN" altLang="en-US"/>
              <a:t>表格</a:t>
            </a:r>
            <a:endParaRPr lang="zh-CN" alt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7985" y="139700"/>
            <a:ext cx="7080250" cy="583565"/>
          </a:xfrm>
          <a:prstGeom prst="rect">
            <a:avLst/>
          </a:prstGeom>
          <a:noFill/>
        </p:spPr>
        <p:txBody>
          <a:bodyPr wrap="square" rtlCol="0">
            <a:spAutoFit/>
          </a:bodyPr>
          <a:p>
            <a:r>
              <a:rPr lang="zh-CN" altLang="en-US" sz="3200" b="1"/>
              <a:t>模态融合对比（残差）</a:t>
            </a:r>
            <a:endParaRPr lang="zh-CN" altLang="en-US" sz="3200" b="1"/>
          </a:p>
        </p:txBody>
      </p:sp>
      <p:pic>
        <p:nvPicPr>
          <p:cNvPr id="392726697"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1365885" y="1418590"/>
            <a:ext cx="4547235" cy="4384040"/>
          </a:xfrm>
          <a:prstGeom prst="rect">
            <a:avLst/>
          </a:prstGeom>
          <a:noFill/>
          <a:ln>
            <a:noFill/>
          </a:ln>
        </p:spPr>
      </p:pic>
      <p:pic>
        <p:nvPicPr>
          <p:cNvPr id="350763030" name="图片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6284595" y="1137920"/>
            <a:ext cx="4759960" cy="458216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p:nvPr>
        </p:nvSpPr>
        <p:spPr/>
        <p:txBody>
          <a:bodyPr>
            <a:normAutofit fontScale="90000"/>
          </a:bodyPr>
          <a:p>
            <a:endParaRPr lang="zh-CN" altLang="en-US"/>
          </a:p>
        </p:txBody>
      </p:sp>
      <p:pic>
        <p:nvPicPr>
          <p:cNvPr id="2010320825"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3897948" y="2330133"/>
            <a:ext cx="4396105" cy="2197735"/>
          </a:xfrm>
          <a:prstGeom prst="rect">
            <a:avLst/>
          </a:prstGeom>
          <a:noFill/>
          <a:ln>
            <a:noFill/>
          </a:ln>
        </p:spPr>
      </p:pic>
      <p:sp>
        <p:nvSpPr>
          <p:cNvPr id="3" name="文本框 2"/>
          <p:cNvSpPr txBox="1"/>
          <p:nvPr/>
        </p:nvSpPr>
        <p:spPr>
          <a:xfrm>
            <a:off x="4968240" y="4646930"/>
            <a:ext cx="1890395" cy="398780"/>
          </a:xfrm>
          <a:prstGeom prst="rect">
            <a:avLst/>
          </a:prstGeom>
        </p:spPr>
        <p:txBody>
          <a:bodyPr wrap="square">
            <a:spAutoFit/>
          </a:bodyPr>
          <a:p>
            <a:pPr marL="0" indent="0" algn="just" defTabSz="266700">
              <a:lnSpc>
                <a:spcPts val="2400"/>
              </a:lnSpc>
              <a:spcBef>
                <a:spcPct val="0"/>
              </a:spcBef>
              <a:spcAft>
                <a:spcPct val="0"/>
              </a:spcAft>
            </a:pPr>
            <a:r>
              <a:rPr lang="zh-CN" altLang="en-US" sz="1600">
                <a:latin typeface="Times New Roman" panose="02020603050405020304"/>
                <a:ea typeface="宋体" panose="02010600030101010101" pitchFamily="2" charset="-122"/>
              </a:rPr>
              <a:t>总体动态连通指数</a:t>
            </a:r>
            <a:endParaRPr lang="zh-CN" altLang="en-US" sz="1600">
              <a:latin typeface="Times New Roman" panose="02020603050405020304"/>
              <a:ea typeface="宋体" panose="02010600030101010101" pitchFamily="2"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7985" y="139700"/>
            <a:ext cx="7080250" cy="2061210"/>
          </a:xfrm>
          <a:prstGeom prst="rect">
            <a:avLst/>
          </a:prstGeom>
          <a:noFill/>
        </p:spPr>
        <p:txBody>
          <a:bodyPr wrap="square" rtlCol="0">
            <a:spAutoFit/>
          </a:bodyPr>
          <a:p>
            <a:r>
              <a:rPr lang="en-US" altLang="zh-CN" sz="3200" b="1"/>
              <a:t>PM2.5</a:t>
            </a:r>
            <a:r>
              <a:rPr lang="zh-CN" altLang="en-US" sz="3200" b="1"/>
              <a:t>值变化后各站点向连通网络输出的影响与高维曲面</a:t>
            </a:r>
            <a:endParaRPr lang="zh-CN" altLang="en-US" sz="3200" b="1"/>
          </a:p>
          <a:p>
            <a:r>
              <a:rPr lang="en-US" altLang="zh-CN" sz="3200" b="1">
                <a:sym typeface="+mn-ea"/>
              </a:rPr>
              <a:t>PM2.5</a:t>
            </a:r>
            <a:r>
              <a:rPr lang="zh-CN" altLang="en-US" sz="3200" b="1">
                <a:sym typeface="+mn-ea"/>
              </a:rPr>
              <a:t>值变化后各监测站点承受监测网络的影响与高维曲面</a:t>
            </a:r>
            <a:endParaRPr lang="zh-CN" altLang="en-US" sz="3200" b="1"/>
          </a:p>
        </p:txBody>
      </p:sp>
      <p:sp>
        <p:nvSpPr>
          <p:cNvPr id="5" name="文本框 4"/>
          <p:cNvSpPr txBox="1"/>
          <p:nvPr/>
        </p:nvSpPr>
        <p:spPr>
          <a:xfrm>
            <a:off x="73660" y="5786120"/>
            <a:ext cx="5080000" cy="398780"/>
          </a:xfrm>
          <a:prstGeom prst="rect">
            <a:avLst/>
          </a:prstGeom>
        </p:spPr>
        <p:txBody>
          <a:bodyPr>
            <a:spAutoFit/>
          </a:bodyPr>
          <a:p>
            <a:pPr marL="0" indent="0" algn="ctr" defTabSz="266700">
              <a:lnSpc>
                <a:spcPts val="2400"/>
              </a:lnSpc>
              <a:spcBef>
                <a:spcPct val="0"/>
              </a:spcBef>
              <a:spcAft>
                <a:spcPct val="0"/>
              </a:spcAft>
            </a:pPr>
            <a:r>
              <a:rPr lang="en-US" altLang="zh-CN" sz="1600">
                <a:latin typeface="Times New Roman" panose="02020603050405020304"/>
                <a:ea typeface="Times New Roman" panose="02020603050405020304"/>
              </a:rPr>
              <a:t>(a)</a:t>
            </a:r>
            <a:r>
              <a:rPr lang="zh-CN" altLang="en-US" sz="1600">
                <a:latin typeface="Times New Roman" panose="02020603050405020304"/>
                <a:ea typeface="宋体" panose="02010600030101010101" pitchFamily="2" charset="-122"/>
              </a:rPr>
              <a:t>数值图</a:t>
            </a:r>
            <a:endParaRPr lang="zh-CN" altLang="en-US" sz="1600">
              <a:latin typeface="Times New Roman" panose="02020603050405020304"/>
              <a:ea typeface="宋体" panose="02010600030101010101" pitchFamily="2" charset="-122"/>
            </a:endParaRPr>
          </a:p>
        </p:txBody>
      </p:sp>
      <p:sp>
        <p:nvSpPr>
          <p:cNvPr id="6" name="文本框 5"/>
          <p:cNvSpPr txBox="1"/>
          <p:nvPr/>
        </p:nvSpPr>
        <p:spPr>
          <a:xfrm>
            <a:off x="6079490" y="5702300"/>
            <a:ext cx="5080000" cy="398780"/>
          </a:xfrm>
          <a:prstGeom prst="rect">
            <a:avLst/>
          </a:prstGeom>
        </p:spPr>
        <p:txBody>
          <a:bodyPr>
            <a:spAutoFit/>
          </a:bodyPr>
          <a:p>
            <a:pPr marL="0" indent="0" algn="ctr" defTabSz="266700">
              <a:lnSpc>
                <a:spcPts val="2400"/>
              </a:lnSpc>
              <a:spcBef>
                <a:spcPct val="0"/>
              </a:spcBef>
              <a:spcAft>
                <a:spcPct val="0"/>
              </a:spcAft>
            </a:pPr>
            <a:r>
              <a:rPr lang="en-US" altLang="zh-CN" sz="1600">
                <a:latin typeface="Times New Roman" panose="02020603050405020304"/>
                <a:ea typeface="Times New Roman" panose="02020603050405020304"/>
              </a:rPr>
              <a:t>(b)</a:t>
            </a:r>
            <a:r>
              <a:rPr lang="zh-CN" altLang="en-US" sz="1600">
                <a:latin typeface="Times New Roman" panose="02020603050405020304"/>
                <a:ea typeface="宋体" panose="02010600030101010101" pitchFamily="2" charset="-122"/>
              </a:rPr>
              <a:t>高维曲面图</a:t>
            </a:r>
            <a:endParaRPr lang="zh-CN" altLang="en-US" sz="1600">
              <a:latin typeface="Times New Roman" panose="02020603050405020304"/>
              <a:ea typeface="宋体" panose="02010600030101010101" pitchFamily="2" charset="-122"/>
            </a:endParaRPr>
          </a:p>
        </p:txBody>
      </p:sp>
      <p:pic>
        <p:nvPicPr>
          <p:cNvPr id="1855177307" name="图片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558165" y="2170113"/>
            <a:ext cx="4988560" cy="1660525"/>
          </a:xfrm>
          <a:prstGeom prst="rect">
            <a:avLst/>
          </a:prstGeom>
          <a:noFill/>
          <a:ln>
            <a:noFill/>
          </a:ln>
        </p:spPr>
      </p:pic>
      <p:pic>
        <p:nvPicPr>
          <p:cNvPr id="1609360351" name="图片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7599045" y="309563"/>
            <a:ext cx="3130550" cy="2470785"/>
          </a:xfrm>
          <a:prstGeom prst="rect">
            <a:avLst/>
          </a:prstGeom>
          <a:noFill/>
          <a:ln>
            <a:noFill/>
          </a:ln>
        </p:spPr>
      </p:pic>
      <p:pic>
        <p:nvPicPr>
          <p:cNvPr id="7" name="图片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609283" y="3917315"/>
            <a:ext cx="4937125" cy="1645920"/>
          </a:xfrm>
          <a:prstGeom prst="rect">
            <a:avLst/>
          </a:prstGeom>
          <a:noFill/>
          <a:ln>
            <a:noFill/>
          </a:ln>
        </p:spPr>
      </p:pic>
      <p:pic>
        <p:nvPicPr>
          <p:cNvPr id="8" name="图片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a:xfrm>
            <a:off x="7660323" y="3002598"/>
            <a:ext cx="3068955" cy="241744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7985" y="139700"/>
            <a:ext cx="7080250" cy="583565"/>
          </a:xfrm>
          <a:prstGeom prst="rect">
            <a:avLst/>
          </a:prstGeom>
          <a:noFill/>
        </p:spPr>
        <p:txBody>
          <a:bodyPr wrap="square" rtlCol="0">
            <a:spAutoFit/>
          </a:bodyPr>
          <a:p>
            <a:r>
              <a:rPr lang="zh-CN" altLang="en-US" sz="3200" b="1"/>
              <a:t>站点间动态配对连通度与高维曲面</a:t>
            </a:r>
            <a:endParaRPr lang="zh-CN" altLang="en-US" sz="3200" b="1"/>
          </a:p>
        </p:txBody>
      </p:sp>
      <p:pic>
        <p:nvPicPr>
          <p:cNvPr id="809818764" name="图片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1104265" y="932815"/>
            <a:ext cx="4818380" cy="2564130"/>
          </a:xfrm>
          <a:prstGeom prst="rect">
            <a:avLst/>
          </a:prstGeom>
          <a:noFill/>
          <a:ln>
            <a:noFill/>
          </a:ln>
        </p:spPr>
      </p:pic>
      <p:sp>
        <p:nvSpPr>
          <p:cNvPr id="2" name="文本框 1"/>
          <p:cNvSpPr txBox="1"/>
          <p:nvPr/>
        </p:nvSpPr>
        <p:spPr>
          <a:xfrm>
            <a:off x="989330" y="6010593"/>
            <a:ext cx="5080000" cy="337185"/>
          </a:xfrm>
          <a:prstGeom prst="rect">
            <a:avLst/>
          </a:prstGeom>
        </p:spPr>
        <p:txBody>
          <a:bodyPr>
            <a:spAutoFit/>
          </a:bodyPr>
          <a:p>
            <a:pPr marL="0" indent="0" algn="ctr" defTabSz="266700">
              <a:spcBef>
                <a:spcPct val="0"/>
              </a:spcBef>
              <a:spcAft>
                <a:spcPct val="0"/>
              </a:spcAft>
            </a:pPr>
            <a:r>
              <a:rPr lang="en-US" altLang="zh-CN" sz="1600">
                <a:latin typeface="Cambria Math" panose="02040503050406030204"/>
                <a:ea typeface="Cambria Math" panose="02040503050406030204"/>
              </a:rPr>
              <a:t>(a)</a:t>
            </a:r>
            <a:r>
              <a:rPr lang="zh-CN" altLang="en-US" sz="1600">
                <a:latin typeface="Cambria Math" panose="02040503050406030204"/>
                <a:ea typeface="宋体" panose="02010600030101010101" pitchFamily="2" charset="-122"/>
              </a:rPr>
              <a:t>数值图</a:t>
            </a:r>
            <a:endParaRPr lang="zh-CN" altLang="en-US" sz="1600">
              <a:latin typeface="Cambria Math" panose="02040503050406030204"/>
              <a:ea typeface="宋体" panose="02010600030101010101" pitchFamily="2" charset="-122"/>
            </a:endParaRPr>
          </a:p>
        </p:txBody>
      </p:sp>
      <p:pic>
        <p:nvPicPr>
          <p:cNvPr id="224647787" name="图片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7210425" y="50800"/>
            <a:ext cx="3900805" cy="3119755"/>
          </a:xfrm>
          <a:prstGeom prst="rect">
            <a:avLst/>
          </a:prstGeom>
          <a:noFill/>
          <a:ln>
            <a:noFill/>
          </a:ln>
        </p:spPr>
      </p:pic>
      <p:sp>
        <p:nvSpPr>
          <p:cNvPr id="4" name="文本框 3"/>
          <p:cNvSpPr txBox="1"/>
          <p:nvPr/>
        </p:nvSpPr>
        <p:spPr>
          <a:xfrm>
            <a:off x="8068310" y="6377305"/>
            <a:ext cx="1695450" cy="398780"/>
          </a:xfrm>
          <a:prstGeom prst="rect">
            <a:avLst/>
          </a:prstGeom>
        </p:spPr>
        <p:txBody>
          <a:bodyPr wrap="square">
            <a:spAutoFit/>
          </a:bodyPr>
          <a:p>
            <a:pPr marL="0" indent="0" algn="just" defTabSz="266700">
              <a:lnSpc>
                <a:spcPts val="2400"/>
              </a:lnSpc>
              <a:spcBef>
                <a:spcPct val="0"/>
              </a:spcBef>
              <a:spcAft>
                <a:spcPct val="0"/>
              </a:spcAft>
            </a:pPr>
            <a:r>
              <a:rPr lang="en-US" altLang="zh-CN" sz="1600">
                <a:latin typeface="Times New Roman" panose="02020603050405020304"/>
                <a:ea typeface="Times New Roman" panose="02020603050405020304"/>
              </a:rPr>
              <a:t>(b)</a:t>
            </a:r>
            <a:r>
              <a:rPr lang="zh-CN" altLang="en-US" sz="1600">
                <a:latin typeface="Times New Roman" panose="02020603050405020304"/>
                <a:ea typeface="宋体" panose="02010600030101010101" pitchFamily="2" charset="-122"/>
              </a:rPr>
              <a:t>高维曲面图</a:t>
            </a:r>
            <a:endParaRPr lang="zh-CN" altLang="en-US" sz="1600">
              <a:latin typeface="Times New Roman" panose="02020603050405020304"/>
              <a:ea typeface="宋体" panose="02010600030101010101" pitchFamily="2" charset="-122"/>
            </a:endParaRPr>
          </a:p>
        </p:txBody>
      </p:sp>
      <p:pic>
        <p:nvPicPr>
          <p:cNvPr id="644634700" name="图片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a:xfrm>
            <a:off x="1119823" y="3836035"/>
            <a:ext cx="4802505" cy="2001520"/>
          </a:xfrm>
          <a:prstGeom prst="rect">
            <a:avLst/>
          </a:prstGeom>
          <a:noFill/>
          <a:ln>
            <a:noFill/>
          </a:ln>
        </p:spPr>
      </p:pic>
      <p:pic>
        <p:nvPicPr>
          <p:cNvPr id="1050116168" name="图片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a:xfrm>
            <a:off x="7291705" y="3170555"/>
            <a:ext cx="3961130" cy="316992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7985" y="139700"/>
            <a:ext cx="7080250" cy="583565"/>
          </a:xfrm>
          <a:prstGeom prst="rect">
            <a:avLst/>
          </a:prstGeom>
          <a:noFill/>
        </p:spPr>
        <p:txBody>
          <a:bodyPr wrap="square" rtlCol="0">
            <a:spAutoFit/>
          </a:bodyPr>
          <a:p>
            <a:r>
              <a:rPr lang="en-US" altLang="zh-CN" sz="3200" b="1"/>
              <a:t>TVP-VAR</a:t>
            </a:r>
            <a:r>
              <a:rPr lang="zh-CN" altLang="en-US" sz="3200" b="1"/>
              <a:t>连通网络</a:t>
            </a:r>
            <a:endParaRPr lang="zh-CN" altLang="en-US" sz="3200" b="1"/>
          </a:p>
        </p:txBody>
      </p:sp>
      <p:pic>
        <p:nvPicPr>
          <p:cNvPr id="1274431039" name="图片 9"/>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3182938" y="2334895"/>
            <a:ext cx="2225675" cy="2199640"/>
          </a:xfrm>
          <a:prstGeom prst="rect">
            <a:avLst/>
          </a:prstGeom>
          <a:noFill/>
          <a:ln>
            <a:noFill/>
          </a:ln>
        </p:spPr>
      </p:pic>
      <p:pic>
        <p:nvPicPr>
          <p:cNvPr id="1334327330" name="图片 1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6205538" y="2323783"/>
            <a:ext cx="2210435" cy="2210435"/>
          </a:xfrm>
          <a:prstGeom prst="rect">
            <a:avLst/>
          </a:prstGeom>
          <a:noFill/>
          <a:ln>
            <a:noFill/>
          </a:ln>
        </p:spPr>
      </p:pic>
      <p:sp>
        <p:nvSpPr>
          <p:cNvPr id="2" name="文本框 1"/>
          <p:cNvSpPr txBox="1"/>
          <p:nvPr/>
        </p:nvSpPr>
        <p:spPr>
          <a:xfrm>
            <a:off x="3437890" y="4928870"/>
            <a:ext cx="5080000" cy="706755"/>
          </a:xfrm>
          <a:prstGeom prst="rect">
            <a:avLst/>
          </a:prstGeom>
        </p:spPr>
        <p:txBody>
          <a:bodyPr>
            <a:spAutoFit/>
          </a:bodyPr>
          <a:p>
            <a:pPr marL="0" indent="0" algn="ctr" defTabSz="266700">
              <a:lnSpc>
                <a:spcPts val="2400"/>
              </a:lnSpc>
              <a:spcBef>
                <a:spcPct val="0"/>
              </a:spcBef>
              <a:spcAft>
                <a:spcPct val="0"/>
              </a:spcAft>
            </a:pPr>
            <a:r>
              <a:rPr lang="zh-CN" altLang="en-US" sz="1600">
                <a:latin typeface="Cambria Math" panose="02040503050406030204"/>
                <a:ea typeface="宋体" panose="02010600030101010101" pitchFamily="2" charset="-122"/>
              </a:rPr>
              <a:t>低雾霾与高雾霾时期全市监测站点连通网络拓扑图</a:t>
            </a:r>
            <a:endParaRPr lang="zh-CN" altLang="en-US" sz="1600">
              <a:latin typeface="Cambria Math" panose="02040503050406030204"/>
              <a:ea typeface="宋体" panose="02010600030101010101" pitchFamily="2" charset="-122"/>
            </a:endParaRPr>
          </a:p>
          <a:p>
            <a:pPr marL="0" indent="0" algn="ctr" defTabSz="266700">
              <a:lnSpc>
                <a:spcPts val="2400"/>
              </a:lnSpc>
              <a:spcBef>
                <a:spcPct val="0"/>
              </a:spcBef>
              <a:spcAft>
                <a:spcPct val="0"/>
              </a:spcAft>
            </a:pPr>
            <a:r>
              <a:rPr lang="zh-CN" altLang="en-US" sz="1600">
                <a:latin typeface="Cambria Math" panose="02040503050406030204"/>
                <a:ea typeface="宋体" panose="02010600030101010101" pitchFamily="2" charset="-122"/>
              </a:rPr>
              <a:t>（中的左边为低雾霾期，右边为高雾霾期）</a:t>
            </a:r>
            <a:endParaRPr lang="zh-CN" altLang="en-US" sz="1600">
              <a:latin typeface="Cambria Math" panose="02040503050406030204"/>
              <a:ea typeface="宋体" panose="02010600030101010101" pitchFamily="2" charset="-122"/>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algn="l"/>
            <a:r>
              <a:rPr lang="zh-CN" altLang="en-US" dirty="0">
                <a:sym typeface="微软雅黑" panose="020B0503020204020204" pitchFamily="34" charset="-122"/>
              </a:rPr>
              <a:t>总结与拓展</a:t>
            </a:r>
            <a:endParaRPr lang="zh-CN" altLang="en-US" dirty="0">
              <a:sym typeface="微软雅黑" panose="020B0503020204020204" pitchFamily="34" charset="-122"/>
            </a:endParaRPr>
          </a:p>
        </p:txBody>
      </p:sp>
      <p:pic>
        <p:nvPicPr>
          <p:cNvPr id="4" name="图片 3"/>
          <p:cNvPicPr>
            <a:picLocks noChangeAspect="1"/>
          </p:cNvPicPr>
          <p:nvPr/>
        </p:nvPicPr>
        <p:blipFill>
          <a:blip r:embed="rId1"/>
          <a:stretch>
            <a:fillRect/>
          </a:stretch>
        </p:blipFill>
        <p:spPr>
          <a:xfrm>
            <a:off x="660400" y="1440815"/>
            <a:ext cx="10418445" cy="52235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532130" y="2673350"/>
            <a:ext cx="2563495" cy="1558925"/>
          </a:xfrm>
        </p:spPr>
        <p:txBody>
          <a:bodyPr anchor="b" anchorCtr="0"/>
          <a:lstStyle/>
          <a:p>
            <a:pPr algn="ctr"/>
            <a:r>
              <a:rPr lang="zh-CN" altLang="en-US" sz="3600"/>
              <a:t>目的和挑战</a:t>
            </a:r>
            <a:endParaRPr lang="zh-CN" altLang="en-US" sz="3600"/>
          </a:p>
        </p:txBody>
      </p:sp>
      <p:sp>
        <p:nvSpPr>
          <p:cNvPr id="3" name="矩形 2"/>
          <p:cNvSpPr/>
          <p:nvPr>
            <p:custDataLst>
              <p:tags r:id="rId2"/>
            </p:custDataLst>
          </p:nvPr>
        </p:nvSpPr>
        <p:spPr>
          <a:xfrm>
            <a:off x="754380" y="4300855"/>
            <a:ext cx="2157095" cy="1250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schemeClr val="tx1">
                  <a:lumMod val="85000"/>
                  <a:lumOff val="1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7" name="任意多边形 6"/>
          <p:cNvSpPr/>
          <p:nvPr>
            <p:custDataLst>
              <p:tags r:id="rId3"/>
            </p:custDataLst>
          </p:nvPr>
        </p:nvSpPr>
        <p:spPr>
          <a:xfrm>
            <a:off x="1804670" y="945198"/>
            <a:ext cx="8893175" cy="4967605"/>
          </a:xfrm>
          <a:custGeom>
            <a:avLst/>
            <a:gdLst>
              <a:gd name="connsiteX0" fmla="*/ 5 w 14004"/>
              <a:gd name="connsiteY0" fmla="*/ 1622 h 7822"/>
              <a:gd name="connsiteX1" fmla="*/ 0 w 14004"/>
              <a:gd name="connsiteY1" fmla="*/ 0 h 7822"/>
              <a:gd name="connsiteX2" fmla="*/ 14004 w 14004"/>
              <a:gd name="connsiteY2" fmla="*/ 0 h 7822"/>
              <a:gd name="connsiteX3" fmla="*/ 14004 w 14004"/>
              <a:gd name="connsiteY3" fmla="*/ 7822 h 7822"/>
              <a:gd name="connsiteX4" fmla="*/ 0 w 14004"/>
              <a:gd name="connsiteY4" fmla="*/ 7822 h 7822"/>
              <a:gd name="connsiteX5" fmla="*/ 5 w 14004"/>
              <a:gd name="connsiteY5" fmla="*/ 6212 h 7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04" h="7822">
                <a:moveTo>
                  <a:pt x="5" y="1622"/>
                </a:moveTo>
                <a:lnTo>
                  <a:pt x="0" y="0"/>
                </a:lnTo>
                <a:lnTo>
                  <a:pt x="14004" y="0"/>
                </a:lnTo>
                <a:lnTo>
                  <a:pt x="14004" y="7822"/>
                </a:lnTo>
                <a:lnTo>
                  <a:pt x="0" y="7822"/>
                </a:lnTo>
                <a:lnTo>
                  <a:pt x="5" y="6212"/>
                </a:lnTo>
              </a:path>
            </a:pathLst>
          </a:custGeom>
          <a:noFill/>
          <a:ln w="1905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2520000" anchor="ctr"/>
          <a:lstStyle/>
          <a:p>
            <a:pPr indent="0" algn="just" fontAlgn="auto">
              <a:lnSpc>
                <a:spcPct val="150000"/>
              </a:lnSpc>
            </a:pPr>
            <a:endParaRPr lang="zh-CN" altLang="en-US" kern="0" spc="0" dirty="0">
              <a:ln>
                <a:noFill/>
                <a:prstDash val="sysDot"/>
              </a:ln>
              <a:solidFill>
                <a:schemeClr val="tx1">
                  <a:lumMod val="85000"/>
                  <a:lumOff val="15000"/>
                </a:schemeClr>
              </a:solidFill>
              <a:latin typeface="+mn-ea"/>
              <a:ea typeface="+mn-ea"/>
              <a:sym typeface="+mn-ea"/>
            </a:endParaRPr>
          </a:p>
        </p:txBody>
      </p:sp>
      <p:sp>
        <p:nvSpPr>
          <p:cNvPr id="4" name="文本框 3"/>
          <p:cNvSpPr txBox="1"/>
          <p:nvPr>
            <p:custDataLst>
              <p:tags r:id="rId4"/>
            </p:custDataLst>
          </p:nvPr>
        </p:nvSpPr>
        <p:spPr>
          <a:xfrm>
            <a:off x="3834130" y="1221740"/>
            <a:ext cx="6572885" cy="4405630"/>
          </a:xfrm>
          <a:prstGeom prst="rect">
            <a:avLst/>
          </a:prstGeom>
          <a:noFill/>
        </p:spPr>
        <p:txBody>
          <a:bodyPr wrap="square" rtlCol="0" anchor="ctr" anchorCtr="0">
            <a:normAutofit lnSpcReduction="10000"/>
          </a:bodyPr>
          <a:lstStyle/>
          <a:p>
            <a:pPr indent="0" fontAlgn="auto">
              <a:lnSpc>
                <a:spcPct val="150000"/>
              </a:lnSpc>
            </a:pPr>
            <a:r>
              <a:rPr lang="zh-CN" altLang="en-US" sz="2400">
                <a:sym typeface="+mn-ea"/>
              </a:rPr>
              <a:t>问题：</a:t>
            </a:r>
            <a:endParaRPr lang="zh-CN" altLang="en-US" sz="2400">
              <a:sym typeface="+mn-ea"/>
            </a:endParaRPr>
          </a:p>
          <a:p>
            <a:pPr indent="0" algn="l" fontAlgn="auto">
              <a:lnSpc>
                <a:spcPct val="150000"/>
              </a:lnSpc>
            </a:pPr>
            <a:r>
              <a:rPr lang="en-US" altLang="zh-CN" sz="2400"/>
              <a:t>1.</a:t>
            </a:r>
            <a:r>
              <a:rPr lang="zh-CN" altLang="en-US" sz="2400">
                <a:sym typeface="+mn-ea"/>
              </a:rPr>
              <a:t>长沙</a:t>
            </a:r>
            <a:r>
              <a:rPr lang="zh-CN" altLang="en-US" sz="2400">
                <a:sym typeface="+mn-ea"/>
              </a:rPr>
              <a:t>PM2.5污染防治；精确性不足</a:t>
            </a:r>
            <a:endParaRPr lang="zh-CN" altLang="en-US" sz="2400">
              <a:sym typeface="+mn-ea"/>
            </a:endParaRPr>
          </a:p>
          <a:p>
            <a:pPr indent="0" algn="l" fontAlgn="auto">
              <a:lnSpc>
                <a:spcPct val="150000"/>
              </a:lnSpc>
            </a:pPr>
            <a:r>
              <a:rPr lang="en-US" altLang="zh-CN" sz="2400">
                <a:sym typeface="+mn-ea"/>
              </a:rPr>
              <a:t>2.</a:t>
            </a:r>
            <a:r>
              <a:rPr lang="zh-CN" altLang="en-US" sz="2400">
                <a:sym typeface="+mn-ea"/>
              </a:rPr>
              <a:t>通过引入</a:t>
            </a:r>
            <a:r>
              <a:rPr lang="en-US" altLang="zh-CN" sz="2400">
                <a:sym typeface="+mn-ea"/>
              </a:rPr>
              <a:t>informer</a:t>
            </a:r>
            <a:r>
              <a:rPr lang="zh-CN" altLang="en-US" sz="2400">
                <a:sym typeface="+mn-ea"/>
              </a:rPr>
              <a:t>解决预测问题</a:t>
            </a:r>
            <a:endParaRPr lang="zh-CN" altLang="en-US" sz="2400"/>
          </a:p>
          <a:p>
            <a:pPr indent="0" algn="l" fontAlgn="auto">
              <a:lnSpc>
                <a:spcPct val="150000"/>
              </a:lnSpc>
            </a:pPr>
            <a:r>
              <a:rPr lang="en-US" altLang="zh-CN" sz="2400"/>
              <a:t>3.</a:t>
            </a:r>
            <a:r>
              <a:rPr lang="zh-CN" altLang="en-US" sz="2400">
                <a:sym typeface="+mn-ea"/>
              </a:rPr>
              <a:t>深度学习模型难解释性；再引入。。。模型来解决可解释性问题</a:t>
            </a:r>
            <a:endParaRPr lang="zh-CN" altLang="en-US" sz="2400">
              <a:sym typeface="+mn-ea"/>
            </a:endParaRPr>
          </a:p>
          <a:p>
            <a:pPr indent="0" algn="l" fontAlgn="auto">
              <a:lnSpc>
                <a:spcPct val="150000"/>
              </a:lnSpc>
            </a:pPr>
            <a:r>
              <a:rPr lang="zh-CN" altLang="en-US" sz="2400">
                <a:sym typeface="+mn-ea"/>
              </a:rPr>
              <a:t>创新点：</a:t>
            </a:r>
            <a:endParaRPr lang="zh-CN" altLang="en-US" sz="2400">
              <a:sym typeface="+mn-ea"/>
            </a:endParaRPr>
          </a:p>
          <a:p>
            <a:pPr indent="0" algn="l" fontAlgn="auto">
              <a:lnSpc>
                <a:spcPct val="150000"/>
              </a:lnSpc>
            </a:pPr>
            <a:r>
              <a:rPr lang="en-US" altLang="zh-CN" sz="2400">
                <a:sym typeface="+mn-ea"/>
              </a:rPr>
              <a:t>1.</a:t>
            </a:r>
            <a:r>
              <a:rPr lang="zh-CN" altLang="en-US" sz="2400">
                <a:sym typeface="+mn-ea"/>
              </a:rPr>
              <a:t>融合模型；</a:t>
            </a:r>
            <a:endParaRPr lang="en-US" altLang="zh-CN" sz="2400">
              <a:sym typeface="+mn-ea"/>
            </a:endParaRPr>
          </a:p>
          <a:p>
            <a:pPr indent="0" algn="l" fontAlgn="auto">
              <a:lnSpc>
                <a:spcPct val="150000"/>
              </a:lnSpc>
            </a:pPr>
            <a:r>
              <a:rPr lang="en-US" altLang="zh-CN" sz="2400">
                <a:sym typeface="+mn-ea"/>
              </a:rPr>
              <a:t>2.</a:t>
            </a:r>
            <a:r>
              <a:rPr lang="zh-CN" altLang="en-US" sz="2400">
                <a:sym typeface="+mn-ea"/>
              </a:rPr>
              <a:t>多变量；（多站点时空双模态联动分析）</a:t>
            </a:r>
            <a:endParaRPr lang="en-US" altLang="zh-CN" sz="2400"/>
          </a:p>
          <a:p>
            <a:pPr indent="0" algn="l" fontAlgn="auto">
              <a:lnSpc>
                <a:spcPct val="150000"/>
              </a:lnSpc>
            </a:pPr>
            <a:endParaRPr lang="en-US" altLang="zh-CN" sz="2400"/>
          </a:p>
        </p:txBody>
      </p:sp>
    </p:spTree>
    <p:custDataLst>
      <p:tags r:id="rId5"/>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87985" y="177800"/>
            <a:ext cx="11063605" cy="583565"/>
          </a:xfrm>
          <a:prstGeom prst="rect">
            <a:avLst/>
          </a:prstGeom>
          <a:noFill/>
        </p:spPr>
        <p:txBody>
          <a:bodyPr wrap="square" rtlCol="0">
            <a:spAutoFit/>
          </a:bodyPr>
          <a:p>
            <a:r>
              <a:rPr lang="zh-CN" altLang="en-US" sz="3200" b="1"/>
              <a:t>背景现状</a:t>
            </a:r>
            <a:endParaRPr lang="zh-CN" altLang="en-US" sz="3200" b="1"/>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87985" y="177800"/>
            <a:ext cx="11063605" cy="583565"/>
          </a:xfrm>
          <a:prstGeom prst="rect">
            <a:avLst/>
          </a:prstGeom>
          <a:noFill/>
        </p:spPr>
        <p:txBody>
          <a:bodyPr wrap="square" rtlCol="0">
            <a:spAutoFit/>
          </a:bodyPr>
          <a:p>
            <a:r>
              <a:rPr lang="en-US" altLang="zh-CN" sz="3200" b="1"/>
              <a:t> framework</a:t>
            </a:r>
            <a:endParaRPr lang="en-US" altLang="zh-CN" sz="3200" b="1"/>
          </a:p>
        </p:txBody>
      </p:sp>
      <p:graphicFrame>
        <p:nvGraphicFramePr>
          <p:cNvPr id="2" name="对象 -2147482624"/>
          <p:cNvGraphicFramePr>
            <a:graphicFrameLocks noChangeAspect="1"/>
          </p:cNvGraphicFramePr>
          <p:nvPr/>
        </p:nvGraphicFramePr>
        <p:xfrm>
          <a:off x="683260" y="918845"/>
          <a:ext cx="10280015" cy="5224780"/>
        </p:xfrm>
        <a:graphic>
          <a:graphicData uri="http://schemas.openxmlformats.org/presentationml/2006/ole">
            <mc:AlternateContent xmlns:mc="http://schemas.openxmlformats.org/markup-compatibility/2006">
              <mc:Choice xmlns:v="urn:schemas-microsoft-com:vml" Requires="v">
                <p:oleObj spid="_x0000_s3076" name="" r:id="rId1" imgW="11602085" imgH="5899150" progId="Visio.Drawing.15">
                  <p:embed/>
                </p:oleObj>
              </mc:Choice>
              <mc:Fallback>
                <p:oleObj name="" r:id="rId1" imgW="11602085" imgH="5899150" progId="Visio.Drawing.15">
                  <p:embed/>
                  <p:pic>
                    <p:nvPicPr>
                      <p:cNvPr id="0" name="图片 3075"/>
                      <p:cNvPicPr/>
                      <p:nvPr/>
                    </p:nvPicPr>
                    <p:blipFill>
                      <a:blip r:embed="rId2"/>
                      <a:stretch>
                        <a:fillRect/>
                      </a:stretch>
                    </p:blipFill>
                    <p:spPr>
                      <a:xfrm>
                        <a:off x="683260" y="918845"/>
                        <a:ext cx="10280015" cy="5224780"/>
                      </a:xfrm>
                      <a:prstGeom prst="rect">
                        <a:avLst/>
                      </a:prstGeom>
                      <a:noFill/>
                      <a:ln w="38100">
                        <a:noFill/>
                        <a:miter/>
                      </a:ln>
                    </p:spPr>
                  </p:pic>
                </p:oleObj>
              </mc:Fallback>
            </mc:AlternateContent>
          </a:graphicData>
        </a:graphic>
      </p:graphicFrame>
    </p:spTree>
  </p:cSld>
  <p:clrMapOvr>
    <a:masterClrMapping/>
  </p:clrMapOvr>
  <mc:AlternateContent xmlns:mc="http://schemas.openxmlformats.org/markup-compatibility/2006">
    <mc:Choice xmlns:p14="http://schemas.microsoft.com/office/powerpoint/2010/main" Requires="p14">
      <p:transition spd="med" p14:dur="699">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87985" y="177800"/>
            <a:ext cx="11063605" cy="583565"/>
          </a:xfrm>
          <a:prstGeom prst="rect">
            <a:avLst/>
          </a:prstGeom>
          <a:noFill/>
        </p:spPr>
        <p:txBody>
          <a:bodyPr wrap="square" rtlCol="0">
            <a:spAutoFit/>
          </a:bodyPr>
          <a:p>
            <a:r>
              <a:rPr lang="zh-CN" altLang="en-US" sz="3200" b="1"/>
              <a:t>编码器</a:t>
            </a:r>
            <a:endParaRPr lang="zh-CN" altLang="en-US" sz="3200" b="1"/>
          </a:p>
        </p:txBody>
      </p:sp>
      <p:graphicFrame>
        <p:nvGraphicFramePr>
          <p:cNvPr id="9" name="对象 8"/>
          <p:cNvGraphicFramePr>
            <a:graphicFrameLocks noChangeAspect="1"/>
          </p:cNvGraphicFramePr>
          <p:nvPr/>
        </p:nvGraphicFramePr>
        <p:xfrm>
          <a:off x="387985" y="1024890"/>
          <a:ext cx="7371715" cy="2382520"/>
        </p:xfrm>
        <a:graphic>
          <a:graphicData uri="http://schemas.openxmlformats.org/presentationml/2006/ole">
            <mc:AlternateContent xmlns:mc="http://schemas.openxmlformats.org/markup-compatibility/2006">
              <mc:Choice xmlns:v="urn:schemas-microsoft-com:vml" Requires="v">
                <p:oleObj spid="_x0000_s10" name="" r:id="rId1" imgW="12703175" imgH="4070350" progId="Visio.Drawing.15">
                  <p:embed/>
                </p:oleObj>
              </mc:Choice>
              <mc:Fallback>
                <p:oleObj name="" r:id="rId1" imgW="12703175" imgH="4070350" progId="Visio.Drawing.15">
                  <p:embed/>
                  <p:pic>
                    <p:nvPicPr>
                      <p:cNvPr id="0" name="图片 9"/>
                      <p:cNvPicPr/>
                      <p:nvPr/>
                    </p:nvPicPr>
                    <p:blipFill>
                      <a:blip r:embed="rId2"/>
                      <a:stretch>
                        <a:fillRect/>
                      </a:stretch>
                    </p:blipFill>
                    <p:spPr>
                      <a:xfrm>
                        <a:off x="387985" y="1024890"/>
                        <a:ext cx="7371715" cy="2382520"/>
                      </a:xfrm>
                      <a:prstGeom prst="rect">
                        <a:avLst/>
                      </a:prstGeom>
                      <a:noFill/>
                      <a:ln w="38100">
                        <a:noFill/>
                        <a:miter/>
                      </a:ln>
                    </p:spPr>
                  </p:pic>
                </p:oleObj>
              </mc:Fallback>
            </mc:AlternateContent>
          </a:graphicData>
        </a:graphic>
      </p:graphicFrame>
      <p:pic>
        <p:nvPicPr>
          <p:cNvPr id="11" name="图片 10"/>
          <p:cNvPicPr>
            <a:picLocks noChangeAspect="1"/>
          </p:cNvPicPr>
          <p:nvPr/>
        </p:nvPicPr>
        <p:blipFill>
          <a:blip r:embed="rId3"/>
          <a:stretch>
            <a:fillRect/>
          </a:stretch>
        </p:blipFill>
        <p:spPr>
          <a:xfrm>
            <a:off x="7106920" y="3671570"/>
            <a:ext cx="4692015" cy="2416175"/>
          </a:xfrm>
          <a:prstGeom prst="rect">
            <a:avLst/>
          </a:prstGeom>
        </p:spPr>
      </p:pic>
      <p:grpSp>
        <p:nvGrpSpPr>
          <p:cNvPr id="16" name="组合 15"/>
          <p:cNvGrpSpPr/>
          <p:nvPr/>
        </p:nvGrpSpPr>
        <p:grpSpPr>
          <a:xfrm>
            <a:off x="9577705" y="2489835"/>
            <a:ext cx="2267585" cy="848995"/>
            <a:chOff x="1004" y="6674"/>
            <a:chExt cx="3571" cy="1337"/>
          </a:xfrm>
        </p:grpSpPr>
        <p:sp>
          <p:nvSpPr>
            <p:cNvPr id="14" name="文本框 13"/>
            <p:cNvSpPr txBox="1"/>
            <p:nvPr/>
          </p:nvSpPr>
          <p:spPr>
            <a:xfrm>
              <a:off x="1004" y="7383"/>
              <a:ext cx="2728" cy="628"/>
            </a:xfrm>
            <a:prstGeom prst="rect">
              <a:avLst/>
            </a:prstGeom>
          </p:spPr>
          <p:txBody>
            <a:bodyPr wrap="square">
              <a:spAutoFit/>
            </a:bodyPr>
            <a:p>
              <a:pPr marL="0" indent="0" algn="just" defTabSz="266700">
                <a:lnSpc>
                  <a:spcPts val="2400"/>
                </a:lnSpc>
                <a:spcBef>
                  <a:spcPct val="0"/>
                </a:spcBef>
                <a:spcAft>
                  <a:spcPct val="0"/>
                </a:spcAft>
              </a:pPr>
              <a:r>
                <a:rPr lang="zh-CN" altLang="en-US" sz="1600">
                  <a:latin typeface="Times New Roman" panose="02020603050405020304"/>
                  <a:ea typeface="宋体" panose="02010600030101010101" pitchFamily="2" charset="-122"/>
                </a:rPr>
                <a:t>生成式解码器</a:t>
              </a:r>
              <a:endParaRPr lang="zh-CN" altLang="en-US" sz="1600">
                <a:latin typeface="Times New Roman" panose="02020603050405020304"/>
                <a:ea typeface="宋体" panose="02010600030101010101" pitchFamily="2" charset="-122"/>
              </a:endParaRPr>
            </a:p>
          </p:txBody>
        </p:sp>
        <p:sp>
          <p:nvSpPr>
            <p:cNvPr id="15" name="文本框 14"/>
            <p:cNvSpPr txBox="1"/>
            <p:nvPr/>
          </p:nvSpPr>
          <p:spPr>
            <a:xfrm>
              <a:off x="1391" y="6674"/>
              <a:ext cx="3184" cy="628"/>
            </a:xfrm>
            <a:prstGeom prst="rect">
              <a:avLst/>
            </a:prstGeom>
          </p:spPr>
          <p:txBody>
            <a:bodyPr wrap="square">
              <a:spAutoFit/>
            </a:bodyPr>
            <a:p>
              <a:pPr marL="558800" indent="-279400" algn="l" defTabSz="266700">
                <a:lnSpc>
                  <a:spcPts val="2400"/>
                </a:lnSpc>
                <a:spcBef>
                  <a:spcPts val="1000"/>
                </a:spcBef>
                <a:buFont typeface="宋体" panose="02010600030101010101" pitchFamily="2" charset="-122"/>
                <a:buAutoNum type="arabicPeriod"/>
              </a:pPr>
              <a:r>
                <a:rPr lang="zh-CN" altLang="en-US" sz="1600" b="1">
                  <a:latin typeface="Times New Roman" panose="02020603050405020304"/>
                  <a:ea typeface="宋体" panose="02010600030101010101" pitchFamily="2" charset="-122"/>
                </a:rPr>
                <a:t>编码器</a:t>
              </a:r>
              <a:endParaRPr lang="zh-CN" altLang="en-US" sz="1600" b="1">
                <a:latin typeface="Times New Roman" panose="02020603050405020304"/>
                <a:ea typeface="宋体" panose="02010600030101010101" pitchFamily="2" charset="-122"/>
              </a:endParaRPr>
            </a:p>
          </p:txBody>
        </p:sp>
      </p:grpSp>
      <p:sp>
        <p:nvSpPr>
          <p:cNvPr id="17" name="文本框 16"/>
          <p:cNvSpPr txBox="1"/>
          <p:nvPr/>
        </p:nvSpPr>
        <p:spPr>
          <a:xfrm>
            <a:off x="977900" y="4617085"/>
            <a:ext cx="2561590" cy="398780"/>
          </a:xfrm>
          <a:prstGeom prst="rect">
            <a:avLst/>
          </a:prstGeom>
        </p:spPr>
        <p:txBody>
          <a:bodyPr wrap="square">
            <a:spAutoFit/>
          </a:bodyPr>
          <a:p>
            <a:pPr marL="0" indent="0" algn="just" defTabSz="266700">
              <a:lnSpc>
                <a:spcPts val="2400"/>
              </a:lnSpc>
              <a:spcBef>
                <a:spcPct val="0"/>
              </a:spcBef>
              <a:spcAft>
                <a:spcPct val="0"/>
              </a:spcAft>
            </a:pPr>
            <a:r>
              <a:rPr lang="zh-CN" altLang="en-US" sz="1600">
                <a:latin typeface="Times New Roman" panose="02020603050405020304"/>
                <a:ea typeface="宋体" panose="02010600030101010101" pitchFamily="2" charset="-122"/>
              </a:rPr>
              <a:t>稀疏自注意力机制</a:t>
            </a:r>
            <a:endParaRPr lang="zh-CN" altLang="en-US" sz="1600">
              <a:latin typeface="Times New Roman" panose="02020603050405020304"/>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ox(in)">
                                      <p:cBhvr>
                                        <p:cTn id="7" dur="20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ox(in)">
                                      <p:cBhvr>
                                        <p:cTn id="12" dur="2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87985" y="177800"/>
            <a:ext cx="11063605" cy="583565"/>
          </a:xfrm>
          <a:prstGeom prst="rect">
            <a:avLst/>
          </a:prstGeom>
          <a:noFill/>
        </p:spPr>
        <p:txBody>
          <a:bodyPr wrap="square" rtlCol="0">
            <a:spAutoFit/>
          </a:bodyPr>
          <a:p>
            <a:r>
              <a:rPr lang="en-US" altLang="zh-CN" sz="3200" b="1"/>
              <a:t>TVP-VAR</a:t>
            </a:r>
            <a:endParaRPr lang="en-US" altLang="zh-CN" sz="3200" b="1"/>
          </a:p>
        </p:txBody>
      </p:sp>
      <p:graphicFrame>
        <p:nvGraphicFramePr>
          <p:cNvPr id="2" name="对象 -2147482621"/>
          <p:cNvGraphicFramePr>
            <a:graphicFrameLocks noChangeAspect="1"/>
          </p:cNvGraphicFramePr>
          <p:nvPr/>
        </p:nvGraphicFramePr>
        <p:xfrm>
          <a:off x="3046095" y="927735"/>
          <a:ext cx="5915660" cy="5240020"/>
        </p:xfrm>
        <a:graphic>
          <a:graphicData uri="http://schemas.openxmlformats.org/presentationml/2006/ole">
            <mc:AlternateContent xmlns:mc="http://schemas.openxmlformats.org/markup-compatibility/2006">
              <mc:Choice xmlns:v="urn:schemas-microsoft-com:vml" Requires="v">
                <p:oleObj spid="_x0000_s11" name="" r:id="rId1" imgW="6685915" imgH="5899150" progId="Visio.Drawing.15">
                  <p:embed/>
                </p:oleObj>
              </mc:Choice>
              <mc:Fallback>
                <p:oleObj name="" r:id="rId1" imgW="6685915" imgH="5899150" progId="Visio.Drawing.15">
                  <p:embed/>
                  <p:pic>
                    <p:nvPicPr>
                      <p:cNvPr id="0" name="图片 10"/>
                      <p:cNvPicPr/>
                      <p:nvPr/>
                    </p:nvPicPr>
                    <p:blipFill>
                      <a:blip r:embed="rId2"/>
                      <a:stretch>
                        <a:fillRect/>
                      </a:stretch>
                    </p:blipFill>
                    <p:spPr>
                      <a:xfrm>
                        <a:off x="3046095" y="927735"/>
                        <a:ext cx="5915660" cy="5240020"/>
                      </a:xfrm>
                      <a:prstGeom prst="rect">
                        <a:avLst/>
                      </a:prstGeom>
                      <a:noFill/>
                      <a:ln w="38100">
                        <a:noFill/>
                        <a:miter/>
                      </a:ln>
                    </p:spPr>
                  </p:pic>
                </p:oleObj>
              </mc:Fallback>
            </mc:AlternateContent>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387985" y="177800"/>
            <a:ext cx="11063605" cy="583565"/>
          </a:xfrm>
          <a:prstGeom prst="rect">
            <a:avLst/>
          </a:prstGeom>
          <a:noFill/>
        </p:spPr>
        <p:txBody>
          <a:bodyPr wrap="square" rtlCol="0">
            <a:spAutoFit/>
          </a:bodyPr>
          <a:p>
            <a:r>
              <a:rPr lang="zh-CN" altLang="en-US" sz="3200" b="1"/>
              <a:t>数据处理</a:t>
            </a:r>
            <a:endParaRPr lang="zh-CN" altLang="en-US" sz="3200" b="1"/>
          </a:p>
        </p:txBody>
      </p:sp>
      <p:pic>
        <p:nvPicPr>
          <p:cNvPr id="3" name="图片 2"/>
          <p:cNvPicPr>
            <a:picLocks noChangeAspect="1"/>
          </p:cNvPicPr>
          <p:nvPr/>
        </p:nvPicPr>
        <p:blipFill>
          <a:blip r:embed="rId1"/>
          <a:stretch>
            <a:fillRect/>
          </a:stretch>
        </p:blipFill>
        <p:spPr>
          <a:xfrm>
            <a:off x="4855210" y="449580"/>
            <a:ext cx="6483350" cy="5124450"/>
          </a:xfrm>
          <a:prstGeom prst="rect">
            <a:avLst/>
          </a:prstGeom>
        </p:spPr>
      </p:pic>
      <p:pic>
        <p:nvPicPr>
          <p:cNvPr id="5" name="图片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a:xfrm>
            <a:off x="469265" y="973455"/>
            <a:ext cx="4032885" cy="5454650"/>
          </a:xfrm>
          <a:prstGeom prst="rect">
            <a:avLst/>
          </a:prstGeom>
          <a:ln w="38100" cap="sq">
            <a:solidFill>
              <a:srgbClr val="4472C4">
                <a:lumMod val="60000"/>
                <a:lumOff val="40000"/>
              </a:srgbClr>
            </a:solidFill>
            <a:prstDash val="solid"/>
            <a:miter lim="800000"/>
            <a:headEnd/>
            <a:tailEnd/>
          </a:ln>
          <a:effectLst/>
        </p:spPr>
      </p:pic>
      <p:pic>
        <p:nvPicPr>
          <p:cNvPr id="6" name="图片 5"/>
          <p:cNvPicPr>
            <a:picLocks noChangeAspect="1"/>
          </p:cNvPicPr>
          <p:nvPr/>
        </p:nvPicPr>
        <p:blipFill>
          <a:blip r:embed="rId3"/>
          <a:stretch>
            <a:fillRect/>
          </a:stretch>
        </p:blipFill>
        <p:spPr>
          <a:xfrm>
            <a:off x="5814060" y="5618480"/>
            <a:ext cx="3178175" cy="97028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p:txBody>
          <a:bodyPr/>
          <a:lstStyle/>
          <a:p>
            <a:r>
              <a:rPr lang="zh-CN" altLang="en-US"/>
              <a:t>实验验证</a:t>
            </a:r>
            <a:endParaRPr lang="zh-CN" altLang="en-US"/>
          </a:p>
        </p:txBody>
      </p:sp>
      <p:cxnSp>
        <p:nvCxnSpPr>
          <p:cNvPr id="4" name="直接连接符 1"/>
          <p:cNvCxnSpPr/>
          <p:nvPr>
            <p:custDataLst>
              <p:tags r:id="rId2"/>
            </p:custDataLst>
          </p:nvPr>
        </p:nvCxnSpPr>
        <p:spPr>
          <a:xfrm>
            <a:off x="1722120" y="2224405"/>
            <a:ext cx="8439150" cy="0"/>
          </a:xfrm>
          <a:prstGeom prst="line">
            <a:avLst/>
          </a:prstGeom>
          <a:ln w="6350">
            <a:solidFill>
              <a:schemeClr val="tx2">
                <a:lumMod val="50000"/>
                <a:lumOff val="50000"/>
                <a:alpha val="20000"/>
              </a:schemeClr>
            </a:solidFill>
          </a:ln>
        </p:spPr>
        <p:style>
          <a:lnRef idx="2">
            <a:schemeClr val="accent1"/>
          </a:lnRef>
          <a:fillRef idx="0">
            <a:srgbClr val="FFFFFF"/>
          </a:fillRef>
          <a:effectRef idx="0">
            <a:srgbClr val="FFFFFF"/>
          </a:effectRef>
          <a:fontRef idx="minor">
            <a:schemeClr val="tx1"/>
          </a:fontRef>
        </p:style>
      </p:cxnSp>
      <p:sp>
        <p:nvSpPr>
          <p:cNvPr id="6" name="矩形 2"/>
          <p:cNvSpPr/>
          <p:nvPr>
            <p:custDataLst>
              <p:tags r:id="rId3"/>
            </p:custDataLst>
          </p:nvPr>
        </p:nvSpPr>
        <p:spPr>
          <a:xfrm>
            <a:off x="702310" y="4135120"/>
            <a:ext cx="1624330" cy="1728470"/>
          </a:xfrm>
          <a:prstGeom prst="rect">
            <a:avLst/>
          </a:prstGeom>
          <a:noFill/>
        </p:spPr>
        <p:txBody>
          <a:bodyPr wrap="square" lIns="0" tIns="0" rIns="0" bIns="0" rtlCol="0" anchor="t" anchorCtr="0">
            <a:noAutofit/>
          </a:bodyPr>
          <a:lstStyle/>
          <a:p>
            <a:pPr algn="ctr">
              <a:lnSpc>
                <a:spcPct val="130000"/>
              </a:lnSpc>
              <a:spcBef>
                <a:spcPct val="0"/>
              </a:spcBef>
              <a:spcAft>
                <a:spcPct val="0"/>
              </a:spcAft>
            </a:pPr>
            <a:r>
              <a:rPr lang="zh-CN" altLang="en-US" sz="1400" kern="0" dirty="0">
                <a:ln>
                  <a:noFill/>
                  <a:prstDash val="sysDot"/>
                </a:ln>
                <a:solidFill>
                  <a:schemeClr val="tx1">
                    <a:lumMod val="85000"/>
                    <a:lumOff val="15000"/>
                  </a:schemeClr>
                </a:solidFill>
                <a:latin typeface="+mn-ea"/>
                <a:sym typeface="+mn-ea"/>
              </a:rPr>
              <a:t>评估生成质量与语义贴合程度。</a:t>
            </a:r>
            <a:endParaRPr lang="zh-CN" altLang="en-US" sz="1400" kern="0" dirty="0">
              <a:ln>
                <a:noFill/>
                <a:prstDash val="sysDot"/>
              </a:ln>
              <a:solidFill>
                <a:schemeClr val="tx1">
                  <a:lumMod val="85000"/>
                  <a:lumOff val="15000"/>
                </a:schemeClr>
              </a:solidFill>
              <a:latin typeface="+mn-ea"/>
              <a:sym typeface="+mn-ea"/>
            </a:endParaRPr>
          </a:p>
        </p:txBody>
      </p:sp>
      <p:sp>
        <p:nvSpPr>
          <p:cNvPr id="9" name="矩形 4"/>
          <p:cNvSpPr/>
          <p:nvPr>
            <p:custDataLst>
              <p:tags r:id="rId4"/>
            </p:custDataLst>
          </p:nvPr>
        </p:nvSpPr>
        <p:spPr>
          <a:xfrm>
            <a:off x="702310" y="3498850"/>
            <a:ext cx="1624330" cy="604520"/>
          </a:xfrm>
          <a:prstGeom prst="rect">
            <a:avLst/>
          </a:prstGeom>
          <a:noFill/>
        </p:spPr>
        <p:txBody>
          <a:bodyPr wrap="square" lIns="0" tIns="0" rIns="0" bIns="0" rtlCol="0" anchor="b">
            <a:noAutofit/>
          </a:bodyPr>
          <a:lstStyle/>
          <a:p>
            <a:pPr algn="ctr">
              <a:spcBef>
                <a:spcPct val="0"/>
              </a:spcBef>
              <a:spcAft>
                <a:spcPct val="0"/>
              </a:spcAft>
            </a:pPr>
            <a:r>
              <a:rPr lang="zh-CN" altLang="en-US" sz="2000" b="1">
                <a:solidFill>
                  <a:schemeClr val="accent1"/>
                </a:solidFill>
                <a:latin typeface="+mn-ea"/>
                <a:cs typeface="+mn-ea"/>
              </a:rPr>
              <a:t>对比实验</a:t>
            </a:r>
            <a:endParaRPr lang="zh-CN" altLang="en-US" sz="2000" b="1">
              <a:solidFill>
                <a:schemeClr val="accent1"/>
              </a:solidFill>
              <a:latin typeface="+mn-ea"/>
              <a:cs typeface="+mn-ea"/>
            </a:endParaRPr>
          </a:p>
        </p:txBody>
      </p:sp>
      <p:sp>
        <p:nvSpPr>
          <p:cNvPr id="12" name="任意多边形: 形状 36"/>
          <p:cNvSpPr/>
          <p:nvPr>
            <p:custDataLst>
              <p:tags r:id="rId5"/>
            </p:custDataLst>
          </p:nvPr>
        </p:nvSpPr>
        <p:spPr>
          <a:xfrm>
            <a:off x="810260" y="1888490"/>
            <a:ext cx="379730" cy="327660"/>
          </a:xfrm>
          <a:custGeom>
            <a:avLst/>
            <a:gdLst>
              <a:gd name="connsiteX0" fmla="*/ 205979 w 411958"/>
              <a:gd name="connsiteY0" fmla="*/ 0 h 346834"/>
              <a:gd name="connsiteX1" fmla="*/ 411958 w 411958"/>
              <a:gd name="connsiteY1" fmla="*/ 296466 h 346834"/>
              <a:gd name="connsiteX2" fmla="*/ 408430 w 411958"/>
              <a:gd name="connsiteY2" fmla="*/ 346834 h 346834"/>
              <a:gd name="connsiteX3" fmla="*/ 3528 w 411958"/>
              <a:gd name="connsiteY3" fmla="*/ 346834 h 346834"/>
              <a:gd name="connsiteX4" fmla="*/ 0 w 411958"/>
              <a:gd name="connsiteY4" fmla="*/ 296466 h 346834"/>
              <a:gd name="connsiteX5" fmla="*/ 205979 w 411958"/>
              <a:gd name="connsiteY5" fmla="*/ 0 h 34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958" h="346834">
                <a:moveTo>
                  <a:pt x="205979" y="0"/>
                </a:moveTo>
                <a:cubicBezTo>
                  <a:pt x="319738" y="0"/>
                  <a:pt x="411958" y="132732"/>
                  <a:pt x="411958" y="296466"/>
                </a:cubicBezTo>
                <a:lnTo>
                  <a:pt x="408430" y="346834"/>
                </a:lnTo>
                <a:lnTo>
                  <a:pt x="3528" y="346834"/>
                </a:lnTo>
                <a:lnTo>
                  <a:pt x="0" y="296466"/>
                </a:lnTo>
                <a:cubicBezTo>
                  <a:pt x="0" y="132732"/>
                  <a:pt x="92220" y="0"/>
                  <a:pt x="205979" y="0"/>
                </a:cubicBezTo>
                <a:close/>
              </a:path>
            </a:pathLst>
          </a:custGeom>
          <a:solidFill>
            <a:schemeClr val="accent1"/>
          </a:solidFill>
          <a:ln>
            <a:noFill/>
          </a:ln>
          <a:effectLst>
            <a:outerShdw blurRad="50800" dist="63500" dir="8100000" algn="tr" rotWithShape="0">
              <a:schemeClr val="accent1">
                <a:lumMod val="75000"/>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endParaRPr>
          </a:p>
        </p:txBody>
      </p:sp>
      <p:sp>
        <p:nvSpPr>
          <p:cNvPr id="13" name="任意多边形: 形状 38"/>
          <p:cNvSpPr/>
          <p:nvPr>
            <p:custDataLst>
              <p:tags r:id="rId6"/>
            </p:custDataLst>
          </p:nvPr>
        </p:nvSpPr>
        <p:spPr>
          <a:xfrm>
            <a:off x="988060" y="1887855"/>
            <a:ext cx="1212850" cy="1583690"/>
          </a:xfrm>
          <a:custGeom>
            <a:avLst/>
            <a:gdLst>
              <a:gd name="connsiteX0" fmla="*/ 38 w 4644"/>
              <a:gd name="connsiteY0" fmla="*/ 0 h 6065"/>
              <a:gd name="connsiteX1" fmla="*/ 736 w 4644"/>
              <a:gd name="connsiteY1" fmla="*/ 0 h 6065"/>
              <a:gd name="connsiteX2" fmla="*/ 2985 w 4644"/>
              <a:gd name="connsiteY2" fmla="*/ 0 h 6065"/>
              <a:gd name="connsiteX3" fmla="*/ 2996 w 4644"/>
              <a:gd name="connsiteY3" fmla="*/ 0 h 6065"/>
              <a:gd name="connsiteX4" fmla="*/ 3001 w 4644"/>
              <a:gd name="connsiteY4" fmla="*/ 0 h 6065"/>
              <a:gd name="connsiteX5" fmla="*/ 3001 w 4644"/>
              <a:gd name="connsiteY5" fmla="*/ 0 h 6065"/>
              <a:gd name="connsiteX6" fmla="*/ 3208 w 4644"/>
              <a:gd name="connsiteY6" fmla="*/ 21 h 6065"/>
              <a:gd name="connsiteX7" fmla="*/ 4048 w 4644"/>
              <a:gd name="connsiteY7" fmla="*/ 1052 h 6065"/>
              <a:gd name="connsiteX8" fmla="*/ 4002 w 4644"/>
              <a:gd name="connsiteY8" fmla="*/ 1348 h 6065"/>
              <a:gd name="connsiteX9" fmla="*/ 4002 w 4644"/>
              <a:gd name="connsiteY9" fmla="*/ 1348 h 6065"/>
              <a:gd name="connsiteX10" fmla="*/ 4048 w 4644"/>
              <a:gd name="connsiteY10" fmla="*/ 1052 h 6065"/>
              <a:gd name="connsiteX11" fmla="*/ 4048 w 4644"/>
              <a:gd name="connsiteY11" fmla="*/ 1446 h 6065"/>
              <a:gd name="connsiteX12" fmla="*/ 4050 w 4644"/>
              <a:gd name="connsiteY12" fmla="*/ 1451 h 6065"/>
              <a:gd name="connsiteX13" fmla="*/ 4050 w 4644"/>
              <a:gd name="connsiteY13" fmla="*/ 3364 h 6065"/>
              <a:gd name="connsiteX14" fmla="*/ 4187 w 4644"/>
              <a:gd name="connsiteY14" fmla="*/ 3501 h 6065"/>
              <a:gd name="connsiteX15" fmla="*/ 4508 w 4644"/>
              <a:gd name="connsiteY15" fmla="*/ 3501 h 6065"/>
              <a:gd name="connsiteX16" fmla="*/ 4634 w 4644"/>
              <a:gd name="connsiteY16" fmla="*/ 3583 h 6065"/>
              <a:gd name="connsiteX17" fmla="*/ 4609 w 4644"/>
              <a:gd name="connsiteY17" fmla="*/ 3732 h 6065"/>
              <a:gd name="connsiteX18" fmla="*/ 2499 w 4644"/>
              <a:gd name="connsiteY18" fmla="*/ 6022 h 6065"/>
              <a:gd name="connsiteX19" fmla="*/ 2396 w 4644"/>
              <a:gd name="connsiteY19" fmla="*/ 6065 h 6065"/>
              <a:gd name="connsiteX20" fmla="*/ 2294 w 4644"/>
              <a:gd name="connsiteY20" fmla="*/ 6022 h 6065"/>
              <a:gd name="connsiteX21" fmla="*/ 184 w 4644"/>
              <a:gd name="connsiteY21" fmla="*/ 3732 h 6065"/>
              <a:gd name="connsiteX22" fmla="*/ 159 w 4644"/>
              <a:gd name="connsiteY22" fmla="*/ 3583 h 6065"/>
              <a:gd name="connsiteX23" fmla="*/ 284 w 4644"/>
              <a:gd name="connsiteY23" fmla="*/ 3501 h 6065"/>
              <a:gd name="connsiteX24" fmla="*/ 606 w 4644"/>
              <a:gd name="connsiteY24" fmla="*/ 3501 h 6065"/>
              <a:gd name="connsiteX25" fmla="*/ 743 w 4644"/>
              <a:gd name="connsiteY25" fmla="*/ 3364 h 6065"/>
              <a:gd name="connsiteX26" fmla="*/ 732 w 4644"/>
              <a:gd name="connsiteY26" fmla="*/ 1264 h 6065"/>
              <a:gd name="connsiteX27" fmla="*/ 38 w 4644"/>
              <a:gd name="connsiteY27" fmla="*/ 0 h 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644" h="6065">
                <a:moveTo>
                  <a:pt x="38" y="0"/>
                </a:moveTo>
                <a:cubicBezTo>
                  <a:pt x="-167" y="-1"/>
                  <a:pt x="503" y="0"/>
                  <a:pt x="736" y="0"/>
                </a:cubicBezTo>
                <a:lnTo>
                  <a:pt x="2985" y="0"/>
                </a:lnTo>
                <a:lnTo>
                  <a:pt x="2996" y="0"/>
                </a:lnTo>
                <a:lnTo>
                  <a:pt x="3001" y="0"/>
                </a:lnTo>
                <a:lnTo>
                  <a:pt x="3001" y="0"/>
                </a:lnTo>
                <a:lnTo>
                  <a:pt x="3208" y="21"/>
                </a:lnTo>
                <a:cubicBezTo>
                  <a:pt x="3687" y="119"/>
                  <a:pt x="4048" y="543"/>
                  <a:pt x="4048" y="1052"/>
                </a:cubicBezTo>
                <a:lnTo>
                  <a:pt x="4002" y="1348"/>
                </a:lnTo>
                <a:lnTo>
                  <a:pt x="4002" y="1348"/>
                </a:lnTo>
                <a:lnTo>
                  <a:pt x="4048" y="1052"/>
                </a:lnTo>
                <a:lnTo>
                  <a:pt x="4048" y="1446"/>
                </a:lnTo>
                <a:lnTo>
                  <a:pt x="4050" y="1451"/>
                </a:lnTo>
                <a:cubicBezTo>
                  <a:pt x="4050" y="1531"/>
                  <a:pt x="4050" y="3285"/>
                  <a:pt x="4050" y="3364"/>
                </a:cubicBezTo>
                <a:cubicBezTo>
                  <a:pt x="4050" y="3446"/>
                  <a:pt x="4107" y="3501"/>
                  <a:pt x="4187" y="3501"/>
                </a:cubicBezTo>
                <a:lnTo>
                  <a:pt x="4508" y="3501"/>
                </a:lnTo>
                <a:cubicBezTo>
                  <a:pt x="4559" y="3501"/>
                  <a:pt x="4613" y="3538"/>
                  <a:pt x="4634" y="3583"/>
                </a:cubicBezTo>
                <a:cubicBezTo>
                  <a:pt x="4654" y="3631"/>
                  <a:pt x="4643" y="3695"/>
                  <a:pt x="4609" y="3732"/>
                </a:cubicBezTo>
                <a:lnTo>
                  <a:pt x="2499" y="6022"/>
                </a:lnTo>
                <a:cubicBezTo>
                  <a:pt x="2472" y="6049"/>
                  <a:pt x="2435" y="6065"/>
                  <a:pt x="2396" y="6065"/>
                </a:cubicBezTo>
                <a:cubicBezTo>
                  <a:pt x="2358" y="6065"/>
                  <a:pt x="2321" y="6049"/>
                  <a:pt x="2294" y="6022"/>
                </a:cubicBezTo>
                <a:lnTo>
                  <a:pt x="184" y="3732"/>
                </a:lnTo>
                <a:cubicBezTo>
                  <a:pt x="150" y="3695"/>
                  <a:pt x="138" y="3631"/>
                  <a:pt x="159" y="3583"/>
                </a:cubicBezTo>
                <a:cubicBezTo>
                  <a:pt x="179" y="3538"/>
                  <a:pt x="234" y="3501"/>
                  <a:pt x="284" y="3501"/>
                </a:cubicBezTo>
                <a:lnTo>
                  <a:pt x="606" y="3501"/>
                </a:lnTo>
                <a:cubicBezTo>
                  <a:pt x="686" y="3501"/>
                  <a:pt x="743" y="3446"/>
                  <a:pt x="743" y="3364"/>
                </a:cubicBezTo>
                <a:cubicBezTo>
                  <a:pt x="748" y="3272"/>
                  <a:pt x="738" y="2373"/>
                  <a:pt x="732" y="1264"/>
                </a:cubicBezTo>
                <a:cubicBezTo>
                  <a:pt x="726" y="155"/>
                  <a:pt x="243" y="1"/>
                  <a:pt x="38" y="0"/>
                </a:cubicBezTo>
                <a:close/>
              </a:path>
            </a:pathLst>
          </a:custGeom>
          <a:gradFill flip="none" rotWithShape="1">
            <a:gsLst>
              <a:gs pos="0">
                <a:schemeClr val="accent1">
                  <a:lumMod val="40000"/>
                  <a:lumOff val="60000"/>
                </a:schemeClr>
              </a:gs>
              <a:gs pos="90000">
                <a:schemeClr val="accent1">
                  <a:alpha val="100000"/>
                </a:schemeClr>
              </a:gs>
            </a:gsLst>
            <a:lin ang="8100000" scaled="0"/>
            <a:tileRect/>
          </a:gradFill>
          <a:ln>
            <a:noFill/>
          </a:ln>
          <a:effectLst>
            <a:outerShdw blurRad="50800" dist="63500" dir="8100000" algn="tr"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179705" tIns="71755" rIns="107950" bIns="288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spcBef>
                <a:spcPct val="0"/>
              </a:spcBef>
              <a:spcAft>
                <a:spcPct val="0"/>
              </a:spcAft>
              <a:buClrTx/>
              <a:buSzTx/>
              <a:buFontTx/>
            </a:pPr>
            <a:r>
              <a:rPr lang="en-US" altLang="zh-CN" sz="2400" b="1" dirty="0">
                <a:solidFill>
                  <a:srgbClr val="FFFFFF"/>
                </a:solidFill>
                <a:latin typeface="+mn-ea"/>
                <a:cs typeface="+mn-ea"/>
                <a:sym typeface="+mn-ea"/>
              </a:rPr>
              <a:t>01</a:t>
            </a:r>
            <a:endParaRPr lang="en-US" altLang="zh-CN" sz="2400" b="1" dirty="0">
              <a:solidFill>
                <a:srgbClr val="FFFFFF"/>
              </a:solidFill>
              <a:latin typeface="+mn-ea"/>
              <a:cs typeface="+mn-ea"/>
              <a:sym typeface="+mn-ea"/>
            </a:endParaRPr>
          </a:p>
        </p:txBody>
      </p:sp>
      <p:sp>
        <p:nvSpPr>
          <p:cNvPr id="14" name="矩形 21"/>
          <p:cNvSpPr/>
          <p:nvPr>
            <p:custDataLst>
              <p:tags r:id="rId7"/>
            </p:custDataLst>
          </p:nvPr>
        </p:nvSpPr>
        <p:spPr>
          <a:xfrm>
            <a:off x="2536190" y="4135120"/>
            <a:ext cx="1624330" cy="1728470"/>
          </a:xfrm>
          <a:prstGeom prst="rect">
            <a:avLst/>
          </a:prstGeom>
          <a:noFill/>
        </p:spPr>
        <p:txBody>
          <a:bodyPr wrap="square" lIns="0" tIns="0" rIns="0" bIns="0" rtlCol="0" anchor="t" anchorCtr="0">
            <a:noAutofit/>
          </a:bodyPr>
          <a:lstStyle/>
          <a:p>
            <a:pPr algn="ctr">
              <a:lnSpc>
                <a:spcPct val="130000"/>
              </a:lnSpc>
              <a:spcBef>
                <a:spcPct val="0"/>
              </a:spcBef>
              <a:spcAft>
                <a:spcPct val="0"/>
              </a:spcAft>
            </a:pPr>
            <a:r>
              <a:rPr lang="zh-CN" altLang="en-US" sz="1400" kern="0" dirty="0">
                <a:ln>
                  <a:noFill/>
                  <a:prstDash val="sysDot"/>
                </a:ln>
                <a:solidFill>
                  <a:schemeClr val="tx1">
                    <a:lumMod val="85000"/>
                    <a:lumOff val="15000"/>
                  </a:schemeClr>
                </a:solidFill>
                <a:latin typeface="+mn-ea"/>
                <a:sym typeface="+mn-ea"/>
              </a:rPr>
              <a:t>验证模型是否能泛化到不同国家/设备的数据。</a:t>
            </a:r>
            <a:endParaRPr lang="zh-CN" altLang="en-US" sz="1400" kern="0" dirty="0">
              <a:ln>
                <a:noFill/>
                <a:prstDash val="sysDot"/>
              </a:ln>
              <a:solidFill>
                <a:schemeClr val="tx1">
                  <a:lumMod val="85000"/>
                  <a:lumOff val="15000"/>
                </a:schemeClr>
              </a:solidFill>
              <a:latin typeface="+mn-ea"/>
              <a:sym typeface="+mn-ea"/>
            </a:endParaRPr>
          </a:p>
        </p:txBody>
      </p:sp>
      <p:sp>
        <p:nvSpPr>
          <p:cNvPr id="18" name="任意多边形: 形状 36"/>
          <p:cNvSpPr/>
          <p:nvPr>
            <p:custDataLst>
              <p:tags r:id="rId8"/>
            </p:custDataLst>
          </p:nvPr>
        </p:nvSpPr>
        <p:spPr>
          <a:xfrm>
            <a:off x="2644140" y="1888490"/>
            <a:ext cx="379730" cy="327660"/>
          </a:xfrm>
          <a:custGeom>
            <a:avLst/>
            <a:gdLst>
              <a:gd name="connsiteX0" fmla="*/ 205979 w 411958"/>
              <a:gd name="connsiteY0" fmla="*/ 0 h 346834"/>
              <a:gd name="connsiteX1" fmla="*/ 411958 w 411958"/>
              <a:gd name="connsiteY1" fmla="*/ 296466 h 346834"/>
              <a:gd name="connsiteX2" fmla="*/ 408430 w 411958"/>
              <a:gd name="connsiteY2" fmla="*/ 346834 h 346834"/>
              <a:gd name="connsiteX3" fmla="*/ 3528 w 411958"/>
              <a:gd name="connsiteY3" fmla="*/ 346834 h 346834"/>
              <a:gd name="connsiteX4" fmla="*/ 0 w 411958"/>
              <a:gd name="connsiteY4" fmla="*/ 296466 h 346834"/>
              <a:gd name="connsiteX5" fmla="*/ 205979 w 411958"/>
              <a:gd name="connsiteY5" fmla="*/ 0 h 34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958" h="346834">
                <a:moveTo>
                  <a:pt x="205979" y="0"/>
                </a:moveTo>
                <a:cubicBezTo>
                  <a:pt x="319738" y="0"/>
                  <a:pt x="411958" y="132732"/>
                  <a:pt x="411958" y="296466"/>
                </a:cubicBezTo>
                <a:lnTo>
                  <a:pt x="408430" y="346834"/>
                </a:lnTo>
                <a:lnTo>
                  <a:pt x="3528" y="346834"/>
                </a:lnTo>
                <a:lnTo>
                  <a:pt x="0" y="296466"/>
                </a:lnTo>
                <a:cubicBezTo>
                  <a:pt x="0" y="132732"/>
                  <a:pt x="92220" y="0"/>
                  <a:pt x="205979" y="0"/>
                </a:cubicBezTo>
                <a:close/>
              </a:path>
            </a:pathLst>
          </a:custGeom>
          <a:solidFill>
            <a:schemeClr val="accent2"/>
          </a:solidFill>
          <a:ln>
            <a:noFill/>
          </a:ln>
          <a:effectLst>
            <a:outerShdw blurRad="50800" dist="63500" dir="8100000" algn="tr" rotWithShape="0">
              <a:schemeClr val="accent2">
                <a:lumMod val="75000"/>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endParaRPr>
          </a:p>
        </p:txBody>
      </p:sp>
      <p:sp>
        <p:nvSpPr>
          <p:cNvPr id="19" name="任意多边形: 形状 38"/>
          <p:cNvSpPr/>
          <p:nvPr>
            <p:custDataLst>
              <p:tags r:id="rId9"/>
            </p:custDataLst>
          </p:nvPr>
        </p:nvSpPr>
        <p:spPr>
          <a:xfrm>
            <a:off x="2821940" y="1887855"/>
            <a:ext cx="1212850" cy="1583690"/>
          </a:xfrm>
          <a:custGeom>
            <a:avLst/>
            <a:gdLst>
              <a:gd name="connsiteX0" fmla="*/ 38 w 4644"/>
              <a:gd name="connsiteY0" fmla="*/ 0 h 6065"/>
              <a:gd name="connsiteX1" fmla="*/ 736 w 4644"/>
              <a:gd name="connsiteY1" fmla="*/ 0 h 6065"/>
              <a:gd name="connsiteX2" fmla="*/ 2985 w 4644"/>
              <a:gd name="connsiteY2" fmla="*/ 0 h 6065"/>
              <a:gd name="connsiteX3" fmla="*/ 2996 w 4644"/>
              <a:gd name="connsiteY3" fmla="*/ 0 h 6065"/>
              <a:gd name="connsiteX4" fmla="*/ 3001 w 4644"/>
              <a:gd name="connsiteY4" fmla="*/ 0 h 6065"/>
              <a:gd name="connsiteX5" fmla="*/ 3001 w 4644"/>
              <a:gd name="connsiteY5" fmla="*/ 0 h 6065"/>
              <a:gd name="connsiteX6" fmla="*/ 3208 w 4644"/>
              <a:gd name="connsiteY6" fmla="*/ 21 h 6065"/>
              <a:gd name="connsiteX7" fmla="*/ 4048 w 4644"/>
              <a:gd name="connsiteY7" fmla="*/ 1052 h 6065"/>
              <a:gd name="connsiteX8" fmla="*/ 4002 w 4644"/>
              <a:gd name="connsiteY8" fmla="*/ 1348 h 6065"/>
              <a:gd name="connsiteX9" fmla="*/ 4002 w 4644"/>
              <a:gd name="connsiteY9" fmla="*/ 1348 h 6065"/>
              <a:gd name="connsiteX10" fmla="*/ 4048 w 4644"/>
              <a:gd name="connsiteY10" fmla="*/ 1052 h 6065"/>
              <a:gd name="connsiteX11" fmla="*/ 4048 w 4644"/>
              <a:gd name="connsiteY11" fmla="*/ 1446 h 6065"/>
              <a:gd name="connsiteX12" fmla="*/ 4050 w 4644"/>
              <a:gd name="connsiteY12" fmla="*/ 1451 h 6065"/>
              <a:gd name="connsiteX13" fmla="*/ 4050 w 4644"/>
              <a:gd name="connsiteY13" fmla="*/ 3364 h 6065"/>
              <a:gd name="connsiteX14" fmla="*/ 4187 w 4644"/>
              <a:gd name="connsiteY14" fmla="*/ 3501 h 6065"/>
              <a:gd name="connsiteX15" fmla="*/ 4508 w 4644"/>
              <a:gd name="connsiteY15" fmla="*/ 3501 h 6065"/>
              <a:gd name="connsiteX16" fmla="*/ 4634 w 4644"/>
              <a:gd name="connsiteY16" fmla="*/ 3583 h 6065"/>
              <a:gd name="connsiteX17" fmla="*/ 4609 w 4644"/>
              <a:gd name="connsiteY17" fmla="*/ 3732 h 6065"/>
              <a:gd name="connsiteX18" fmla="*/ 2499 w 4644"/>
              <a:gd name="connsiteY18" fmla="*/ 6022 h 6065"/>
              <a:gd name="connsiteX19" fmla="*/ 2396 w 4644"/>
              <a:gd name="connsiteY19" fmla="*/ 6065 h 6065"/>
              <a:gd name="connsiteX20" fmla="*/ 2294 w 4644"/>
              <a:gd name="connsiteY20" fmla="*/ 6022 h 6065"/>
              <a:gd name="connsiteX21" fmla="*/ 184 w 4644"/>
              <a:gd name="connsiteY21" fmla="*/ 3732 h 6065"/>
              <a:gd name="connsiteX22" fmla="*/ 159 w 4644"/>
              <a:gd name="connsiteY22" fmla="*/ 3583 h 6065"/>
              <a:gd name="connsiteX23" fmla="*/ 284 w 4644"/>
              <a:gd name="connsiteY23" fmla="*/ 3501 h 6065"/>
              <a:gd name="connsiteX24" fmla="*/ 606 w 4644"/>
              <a:gd name="connsiteY24" fmla="*/ 3501 h 6065"/>
              <a:gd name="connsiteX25" fmla="*/ 743 w 4644"/>
              <a:gd name="connsiteY25" fmla="*/ 3364 h 6065"/>
              <a:gd name="connsiteX26" fmla="*/ 732 w 4644"/>
              <a:gd name="connsiteY26" fmla="*/ 1264 h 6065"/>
              <a:gd name="connsiteX27" fmla="*/ 38 w 4644"/>
              <a:gd name="connsiteY27" fmla="*/ 0 h 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644" h="6065">
                <a:moveTo>
                  <a:pt x="38" y="0"/>
                </a:moveTo>
                <a:cubicBezTo>
                  <a:pt x="-167" y="-1"/>
                  <a:pt x="503" y="0"/>
                  <a:pt x="736" y="0"/>
                </a:cubicBezTo>
                <a:lnTo>
                  <a:pt x="2985" y="0"/>
                </a:lnTo>
                <a:lnTo>
                  <a:pt x="2996" y="0"/>
                </a:lnTo>
                <a:lnTo>
                  <a:pt x="3001" y="0"/>
                </a:lnTo>
                <a:lnTo>
                  <a:pt x="3001" y="0"/>
                </a:lnTo>
                <a:lnTo>
                  <a:pt x="3208" y="21"/>
                </a:lnTo>
                <a:cubicBezTo>
                  <a:pt x="3687" y="119"/>
                  <a:pt x="4048" y="543"/>
                  <a:pt x="4048" y="1052"/>
                </a:cubicBezTo>
                <a:lnTo>
                  <a:pt x="4002" y="1348"/>
                </a:lnTo>
                <a:lnTo>
                  <a:pt x="4002" y="1348"/>
                </a:lnTo>
                <a:lnTo>
                  <a:pt x="4048" y="1052"/>
                </a:lnTo>
                <a:lnTo>
                  <a:pt x="4048" y="1446"/>
                </a:lnTo>
                <a:lnTo>
                  <a:pt x="4050" y="1451"/>
                </a:lnTo>
                <a:cubicBezTo>
                  <a:pt x="4050" y="1531"/>
                  <a:pt x="4050" y="3285"/>
                  <a:pt x="4050" y="3364"/>
                </a:cubicBezTo>
                <a:cubicBezTo>
                  <a:pt x="4050" y="3446"/>
                  <a:pt x="4107" y="3501"/>
                  <a:pt x="4187" y="3501"/>
                </a:cubicBezTo>
                <a:lnTo>
                  <a:pt x="4508" y="3501"/>
                </a:lnTo>
                <a:cubicBezTo>
                  <a:pt x="4559" y="3501"/>
                  <a:pt x="4613" y="3538"/>
                  <a:pt x="4634" y="3583"/>
                </a:cubicBezTo>
                <a:cubicBezTo>
                  <a:pt x="4654" y="3631"/>
                  <a:pt x="4643" y="3695"/>
                  <a:pt x="4609" y="3732"/>
                </a:cubicBezTo>
                <a:lnTo>
                  <a:pt x="2499" y="6022"/>
                </a:lnTo>
                <a:cubicBezTo>
                  <a:pt x="2472" y="6049"/>
                  <a:pt x="2435" y="6065"/>
                  <a:pt x="2396" y="6065"/>
                </a:cubicBezTo>
                <a:cubicBezTo>
                  <a:pt x="2358" y="6065"/>
                  <a:pt x="2321" y="6049"/>
                  <a:pt x="2294" y="6022"/>
                </a:cubicBezTo>
                <a:lnTo>
                  <a:pt x="184" y="3732"/>
                </a:lnTo>
                <a:cubicBezTo>
                  <a:pt x="150" y="3695"/>
                  <a:pt x="138" y="3631"/>
                  <a:pt x="159" y="3583"/>
                </a:cubicBezTo>
                <a:cubicBezTo>
                  <a:pt x="179" y="3538"/>
                  <a:pt x="234" y="3501"/>
                  <a:pt x="284" y="3501"/>
                </a:cubicBezTo>
                <a:lnTo>
                  <a:pt x="606" y="3501"/>
                </a:lnTo>
                <a:cubicBezTo>
                  <a:pt x="686" y="3501"/>
                  <a:pt x="743" y="3446"/>
                  <a:pt x="743" y="3364"/>
                </a:cubicBezTo>
                <a:cubicBezTo>
                  <a:pt x="748" y="3272"/>
                  <a:pt x="738" y="2373"/>
                  <a:pt x="732" y="1264"/>
                </a:cubicBezTo>
                <a:cubicBezTo>
                  <a:pt x="726" y="155"/>
                  <a:pt x="243" y="1"/>
                  <a:pt x="38" y="0"/>
                </a:cubicBezTo>
                <a:close/>
              </a:path>
            </a:pathLst>
          </a:custGeom>
          <a:gradFill flip="none" rotWithShape="1">
            <a:gsLst>
              <a:gs pos="0">
                <a:schemeClr val="accent2">
                  <a:lumMod val="40000"/>
                  <a:lumOff val="60000"/>
                </a:schemeClr>
              </a:gs>
              <a:gs pos="90000">
                <a:schemeClr val="accent2"/>
              </a:gs>
            </a:gsLst>
            <a:lin ang="8100000" scaled="0"/>
            <a:tileRect/>
          </a:gradFill>
          <a:ln>
            <a:noFill/>
          </a:ln>
          <a:effectLst>
            <a:outerShdw blurRad="50800" dist="63500" dir="8100000" algn="tr" rotWithShape="0">
              <a:schemeClr val="accent2">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179705" tIns="71755" rIns="107950" bIns="288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spcBef>
                <a:spcPct val="0"/>
              </a:spcBef>
              <a:spcAft>
                <a:spcPct val="0"/>
              </a:spcAft>
              <a:buClrTx/>
              <a:buSzTx/>
              <a:buFontTx/>
            </a:pPr>
            <a:r>
              <a:rPr lang="en-US" altLang="zh-CN" sz="2400" b="1">
                <a:solidFill>
                  <a:srgbClr val="FFFFFF"/>
                </a:solidFill>
                <a:latin typeface="+mn-ea"/>
                <a:cs typeface="+mn-ea"/>
                <a:sym typeface="+mn-ea"/>
              </a:rPr>
              <a:t>02</a:t>
            </a:r>
            <a:endParaRPr lang="en-US" altLang="zh-CN" sz="2400" b="1">
              <a:solidFill>
                <a:srgbClr val="FFFFFF"/>
              </a:solidFill>
              <a:latin typeface="+mn-ea"/>
              <a:cs typeface="+mn-ea"/>
              <a:sym typeface="+mn-ea"/>
            </a:endParaRPr>
          </a:p>
        </p:txBody>
      </p:sp>
      <p:sp>
        <p:nvSpPr>
          <p:cNvPr id="32" name="矩形 22"/>
          <p:cNvSpPr/>
          <p:nvPr>
            <p:custDataLst>
              <p:tags r:id="rId10"/>
            </p:custDataLst>
          </p:nvPr>
        </p:nvSpPr>
        <p:spPr>
          <a:xfrm>
            <a:off x="2536190" y="3498850"/>
            <a:ext cx="1624330" cy="604520"/>
          </a:xfrm>
          <a:prstGeom prst="rect">
            <a:avLst/>
          </a:prstGeom>
          <a:noFill/>
        </p:spPr>
        <p:txBody>
          <a:bodyPr wrap="square" lIns="0" tIns="0" rIns="0" bIns="0" rtlCol="0" anchor="b">
            <a:noAutofit/>
          </a:bodyPr>
          <a:lstStyle/>
          <a:p>
            <a:pPr algn="ctr">
              <a:spcBef>
                <a:spcPct val="0"/>
              </a:spcBef>
              <a:spcAft>
                <a:spcPct val="0"/>
              </a:spcAft>
            </a:pPr>
            <a:r>
              <a:rPr lang="en-US" altLang="zh-CN" sz="2000" b="1">
                <a:solidFill>
                  <a:schemeClr val="accent2"/>
                </a:solidFill>
                <a:latin typeface="+mn-ea"/>
                <a:cs typeface="+mn-ea"/>
              </a:rPr>
              <a:t>informer</a:t>
            </a:r>
            <a:r>
              <a:rPr lang="zh-CN" altLang="en-US" sz="2000" b="1">
                <a:solidFill>
                  <a:schemeClr val="accent2"/>
                </a:solidFill>
                <a:latin typeface="+mn-ea"/>
                <a:cs typeface="+mn-ea"/>
              </a:rPr>
              <a:t>预测可视化</a:t>
            </a:r>
            <a:endParaRPr lang="zh-CN" altLang="en-US" sz="2000" b="1">
              <a:solidFill>
                <a:schemeClr val="accent2"/>
              </a:solidFill>
              <a:latin typeface="+mn-ea"/>
              <a:cs typeface="+mn-ea"/>
            </a:endParaRPr>
          </a:p>
        </p:txBody>
      </p:sp>
      <p:sp>
        <p:nvSpPr>
          <p:cNvPr id="33" name="矩形 23"/>
          <p:cNvSpPr/>
          <p:nvPr>
            <p:custDataLst>
              <p:tags r:id="rId11"/>
            </p:custDataLst>
          </p:nvPr>
        </p:nvSpPr>
        <p:spPr>
          <a:xfrm>
            <a:off x="4370070" y="4135120"/>
            <a:ext cx="1624330" cy="1728470"/>
          </a:xfrm>
          <a:prstGeom prst="rect">
            <a:avLst/>
          </a:prstGeom>
          <a:noFill/>
        </p:spPr>
        <p:txBody>
          <a:bodyPr wrap="square" lIns="0" tIns="0" rIns="0" bIns="0" rtlCol="0" anchor="t" anchorCtr="0">
            <a:noAutofit/>
          </a:bodyPr>
          <a:lstStyle/>
          <a:p>
            <a:pPr algn="ctr">
              <a:lnSpc>
                <a:spcPct val="130000"/>
              </a:lnSpc>
              <a:spcBef>
                <a:spcPct val="0"/>
              </a:spcBef>
              <a:spcAft>
                <a:spcPct val="0"/>
              </a:spcAft>
            </a:pPr>
            <a:r>
              <a:rPr lang="zh-CN" altLang="en-US" sz="1400" kern="0" dirty="0">
                <a:ln>
                  <a:noFill/>
                  <a:prstDash val="sysDot"/>
                </a:ln>
                <a:solidFill>
                  <a:schemeClr val="tx1">
                    <a:lumMod val="85000"/>
                    <a:lumOff val="15000"/>
                  </a:schemeClr>
                </a:solidFill>
                <a:latin typeface="+mn-ea"/>
                <a:sym typeface="+mn-ea"/>
              </a:rPr>
              <a:t>测试对信号噪声的抗扰能力。</a:t>
            </a:r>
            <a:endParaRPr lang="zh-CN" altLang="en-US" sz="1400" kern="0" dirty="0">
              <a:ln>
                <a:noFill/>
                <a:prstDash val="sysDot"/>
              </a:ln>
              <a:solidFill>
                <a:schemeClr val="tx1">
                  <a:lumMod val="85000"/>
                  <a:lumOff val="15000"/>
                </a:schemeClr>
              </a:solidFill>
              <a:latin typeface="+mn-ea"/>
              <a:sym typeface="+mn-ea"/>
            </a:endParaRPr>
          </a:p>
        </p:txBody>
      </p:sp>
      <p:sp>
        <p:nvSpPr>
          <p:cNvPr id="36" name="任意多边形: 形状 36"/>
          <p:cNvSpPr/>
          <p:nvPr>
            <p:custDataLst>
              <p:tags r:id="rId12"/>
            </p:custDataLst>
          </p:nvPr>
        </p:nvSpPr>
        <p:spPr>
          <a:xfrm>
            <a:off x="4478020" y="1888490"/>
            <a:ext cx="379730" cy="327660"/>
          </a:xfrm>
          <a:custGeom>
            <a:avLst/>
            <a:gdLst>
              <a:gd name="connsiteX0" fmla="*/ 205979 w 411958"/>
              <a:gd name="connsiteY0" fmla="*/ 0 h 346834"/>
              <a:gd name="connsiteX1" fmla="*/ 411958 w 411958"/>
              <a:gd name="connsiteY1" fmla="*/ 296466 h 346834"/>
              <a:gd name="connsiteX2" fmla="*/ 408430 w 411958"/>
              <a:gd name="connsiteY2" fmla="*/ 346834 h 346834"/>
              <a:gd name="connsiteX3" fmla="*/ 3528 w 411958"/>
              <a:gd name="connsiteY3" fmla="*/ 346834 h 346834"/>
              <a:gd name="connsiteX4" fmla="*/ 0 w 411958"/>
              <a:gd name="connsiteY4" fmla="*/ 296466 h 346834"/>
              <a:gd name="connsiteX5" fmla="*/ 205979 w 411958"/>
              <a:gd name="connsiteY5" fmla="*/ 0 h 34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958" h="346834">
                <a:moveTo>
                  <a:pt x="205979" y="0"/>
                </a:moveTo>
                <a:cubicBezTo>
                  <a:pt x="319738" y="0"/>
                  <a:pt x="411958" y="132732"/>
                  <a:pt x="411958" y="296466"/>
                </a:cubicBezTo>
                <a:lnTo>
                  <a:pt x="408430" y="346834"/>
                </a:lnTo>
                <a:lnTo>
                  <a:pt x="3528" y="346834"/>
                </a:lnTo>
                <a:lnTo>
                  <a:pt x="0" y="296466"/>
                </a:lnTo>
                <a:cubicBezTo>
                  <a:pt x="0" y="132732"/>
                  <a:pt x="92220" y="0"/>
                  <a:pt x="205979" y="0"/>
                </a:cubicBezTo>
                <a:close/>
              </a:path>
            </a:pathLst>
          </a:custGeom>
          <a:solidFill>
            <a:schemeClr val="accent3"/>
          </a:solidFill>
          <a:ln>
            <a:noFill/>
          </a:ln>
          <a:effectLst>
            <a:outerShdw blurRad="50800" dist="63500" dir="8100000" algn="tr" rotWithShape="0">
              <a:schemeClr val="accent3">
                <a:lumMod val="50000"/>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endParaRPr>
          </a:p>
        </p:txBody>
      </p:sp>
      <p:sp>
        <p:nvSpPr>
          <p:cNvPr id="37" name="任意多边形: 形状 38"/>
          <p:cNvSpPr/>
          <p:nvPr>
            <p:custDataLst>
              <p:tags r:id="rId13"/>
            </p:custDataLst>
          </p:nvPr>
        </p:nvSpPr>
        <p:spPr>
          <a:xfrm>
            <a:off x="4655820" y="1887855"/>
            <a:ext cx="1212850" cy="1583690"/>
          </a:xfrm>
          <a:custGeom>
            <a:avLst/>
            <a:gdLst>
              <a:gd name="connsiteX0" fmla="*/ 38 w 4644"/>
              <a:gd name="connsiteY0" fmla="*/ 0 h 6065"/>
              <a:gd name="connsiteX1" fmla="*/ 736 w 4644"/>
              <a:gd name="connsiteY1" fmla="*/ 0 h 6065"/>
              <a:gd name="connsiteX2" fmla="*/ 2985 w 4644"/>
              <a:gd name="connsiteY2" fmla="*/ 0 h 6065"/>
              <a:gd name="connsiteX3" fmla="*/ 2996 w 4644"/>
              <a:gd name="connsiteY3" fmla="*/ 0 h 6065"/>
              <a:gd name="connsiteX4" fmla="*/ 3001 w 4644"/>
              <a:gd name="connsiteY4" fmla="*/ 0 h 6065"/>
              <a:gd name="connsiteX5" fmla="*/ 3001 w 4644"/>
              <a:gd name="connsiteY5" fmla="*/ 0 h 6065"/>
              <a:gd name="connsiteX6" fmla="*/ 3208 w 4644"/>
              <a:gd name="connsiteY6" fmla="*/ 21 h 6065"/>
              <a:gd name="connsiteX7" fmla="*/ 4048 w 4644"/>
              <a:gd name="connsiteY7" fmla="*/ 1052 h 6065"/>
              <a:gd name="connsiteX8" fmla="*/ 4002 w 4644"/>
              <a:gd name="connsiteY8" fmla="*/ 1348 h 6065"/>
              <a:gd name="connsiteX9" fmla="*/ 4002 w 4644"/>
              <a:gd name="connsiteY9" fmla="*/ 1348 h 6065"/>
              <a:gd name="connsiteX10" fmla="*/ 4048 w 4644"/>
              <a:gd name="connsiteY10" fmla="*/ 1052 h 6065"/>
              <a:gd name="connsiteX11" fmla="*/ 4048 w 4644"/>
              <a:gd name="connsiteY11" fmla="*/ 1446 h 6065"/>
              <a:gd name="connsiteX12" fmla="*/ 4050 w 4644"/>
              <a:gd name="connsiteY12" fmla="*/ 1451 h 6065"/>
              <a:gd name="connsiteX13" fmla="*/ 4050 w 4644"/>
              <a:gd name="connsiteY13" fmla="*/ 3364 h 6065"/>
              <a:gd name="connsiteX14" fmla="*/ 4187 w 4644"/>
              <a:gd name="connsiteY14" fmla="*/ 3501 h 6065"/>
              <a:gd name="connsiteX15" fmla="*/ 4508 w 4644"/>
              <a:gd name="connsiteY15" fmla="*/ 3501 h 6065"/>
              <a:gd name="connsiteX16" fmla="*/ 4634 w 4644"/>
              <a:gd name="connsiteY16" fmla="*/ 3583 h 6065"/>
              <a:gd name="connsiteX17" fmla="*/ 4609 w 4644"/>
              <a:gd name="connsiteY17" fmla="*/ 3732 h 6065"/>
              <a:gd name="connsiteX18" fmla="*/ 2499 w 4644"/>
              <a:gd name="connsiteY18" fmla="*/ 6022 h 6065"/>
              <a:gd name="connsiteX19" fmla="*/ 2396 w 4644"/>
              <a:gd name="connsiteY19" fmla="*/ 6065 h 6065"/>
              <a:gd name="connsiteX20" fmla="*/ 2294 w 4644"/>
              <a:gd name="connsiteY20" fmla="*/ 6022 h 6065"/>
              <a:gd name="connsiteX21" fmla="*/ 184 w 4644"/>
              <a:gd name="connsiteY21" fmla="*/ 3732 h 6065"/>
              <a:gd name="connsiteX22" fmla="*/ 159 w 4644"/>
              <a:gd name="connsiteY22" fmla="*/ 3583 h 6065"/>
              <a:gd name="connsiteX23" fmla="*/ 284 w 4644"/>
              <a:gd name="connsiteY23" fmla="*/ 3501 h 6065"/>
              <a:gd name="connsiteX24" fmla="*/ 606 w 4644"/>
              <a:gd name="connsiteY24" fmla="*/ 3501 h 6065"/>
              <a:gd name="connsiteX25" fmla="*/ 743 w 4644"/>
              <a:gd name="connsiteY25" fmla="*/ 3364 h 6065"/>
              <a:gd name="connsiteX26" fmla="*/ 732 w 4644"/>
              <a:gd name="connsiteY26" fmla="*/ 1264 h 6065"/>
              <a:gd name="connsiteX27" fmla="*/ 38 w 4644"/>
              <a:gd name="connsiteY27" fmla="*/ 0 h 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644" h="6065">
                <a:moveTo>
                  <a:pt x="38" y="0"/>
                </a:moveTo>
                <a:cubicBezTo>
                  <a:pt x="-167" y="-1"/>
                  <a:pt x="503" y="0"/>
                  <a:pt x="736" y="0"/>
                </a:cubicBezTo>
                <a:lnTo>
                  <a:pt x="2985" y="0"/>
                </a:lnTo>
                <a:lnTo>
                  <a:pt x="2996" y="0"/>
                </a:lnTo>
                <a:lnTo>
                  <a:pt x="3001" y="0"/>
                </a:lnTo>
                <a:lnTo>
                  <a:pt x="3001" y="0"/>
                </a:lnTo>
                <a:lnTo>
                  <a:pt x="3208" y="21"/>
                </a:lnTo>
                <a:cubicBezTo>
                  <a:pt x="3687" y="119"/>
                  <a:pt x="4048" y="543"/>
                  <a:pt x="4048" y="1052"/>
                </a:cubicBezTo>
                <a:lnTo>
                  <a:pt x="4002" y="1348"/>
                </a:lnTo>
                <a:lnTo>
                  <a:pt x="4002" y="1348"/>
                </a:lnTo>
                <a:lnTo>
                  <a:pt x="4048" y="1052"/>
                </a:lnTo>
                <a:lnTo>
                  <a:pt x="4048" y="1446"/>
                </a:lnTo>
                <a:lnTo>
                  <a:pt x="4050" y="1451"/>
                </a:lnTo>
                <a:cubicBezTo>
                  <a:pt x="4050" y="1531"/>
                  <a:pt x="4050" y="3285"/>
                  <a:pt x="4050" y="3364"/>
                </a:cubicBezTo>
                <a:cubicBezTo>
                  <a:pt x="4050" y="3446"/>
                  <a:pt x="4107" y="3501"/>
                  <a:pt x="4187" y="3501"/>
                </a:cubicBezTo>
                <a:lnTo>
                  <a:pt x="4508" y="3501"/>
                </a:lnTo>
                <a:cubicBezTo>
                  <a:pt x="4559" y="3501"/>
                  <a:pt x="4613" y="3538"/>
                  <a:pt x="4634" y="3583"/>
                </a:cubicBezTo>
                <a:cubicBezTo>
                  <a:pt x="4654" y="3631"/>
                  <a:pt x="4643" y="3695"/>
                  <a:pt x="4609" y="3732"/>
                </a:cubicBezTo>
                <a:lnTo>
                  <a:pt x="2499" y="6022"/>
                </a:lnTo>
                <a:cubicBezTo>
                  <a:pt x="2472" y="6049"/>
                  <a:pt x="2435" y="6065"/>
                  <a:pt x="2396" y="6065"/>
                </a:cubicBezTo>
                <a:cubicBezTo>
                  <a:pt x="2358" y="6065"/>
                  <a:pt x="2321" y="6049"/>
                  <a:pt x="2294" y="6022"/>
                </a:cubicBezTo>
                <a:lnTo>
                  <a:pt x="184" y="3732"/>
                </a:lnTo>
                <a:cubicBezTo>
                  <a:pt x="150" y="3695"/>
                  <a:pt x="138" y="3631"/>
                  <a:pt x="159" y="3583"/>
                </a:cubicBezTo>
                <a:cubicBezTo>
                  <a:pt x="179" y="3538"/>
                  <a:pt x="234" y="3501"/>
                  <a:pt x="284" y="3501"/>
                </a:cubicBezTo>
                <a:lnTo>
                  <a:pt x="606" y="3501"/>
                </a:lnTo>
                <a:cubicBezTo>
                  <a:pt x="686" y="3501"/>
                  <a:pt x="743" y="3446"/>
                  <a:pt x="743" y="3364"/>
                </a:cubicBezTo>
                <a:cubicBezTo>
                  <a:pt x="748" y="3272"/>
                  <a:pt x="738" y="2373"/>
                  <a:pt x="732" y="1264"/>
                </a:cubicBezTo>
                <a:cubicBezTo>
                  <a:pt x="726" y="155"/>
                  <a:pt x="243" y="1"/>
                  <a:pt x="38" y="0"/>
                </a:cubicBezTo>
                <a:close/>
              </a:path>
            </a:pathLst>
          </a:custGeom>
          <a:gradFill flip="none" rotWithShape="1">
            <a:gsLst>
              <a:gs pos="0">
                <a:schemeClr val="accent3">
                  <a:lumMod val="40000"/>
                  <a:lumOff val="60000"/>
                </a:schemeClr>
              </a:gs>
              <a:gs pos="80000">
                <a:schemeClr val="accent3"/>
              </a:gs>
            </a:gsLst>
            <a:lin ang="8100000" scaled="0"/>
            <a:tileRect/>
          </a:gradFill>
          <a:ln>
            <a:noFill/>
          </a:ln>
          <a:effectLst>
            <a:outerShdw blurRad="50800" dist="63500" dir="8100000" algn="tr" rotWithShape="0">
              <a:schemeClr val="accent3">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179705" tIns="71755" rIns="107950" bIns="288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spcBef>
                <a:spcPct val="0"/>
              </a:spcBef>
              <a:spcAft>
                <a:spcPct val="0"/>
              </a:spcAft>
              <a:buClrTx/>
              <a:buSzTx/>
              <a:buFontTx/>
            </a:pPr>
            <a:r>
              <a:rPr lang="en-US" altLang="zh-CN" sz="2400" b="1">
                <a:solidFill>
                  <a:srgbClr val="FFFFFF"/>
                </a:solidFill>
                <a:latin typeface="+mn-ea"/>
                <a:cs typeface="+mn-ea"/>
                <a:sym typeface="+mn-ea"/>
              </a:rPr>
              <a:t>03</a:t>
            </a:r>
            <a:endParaRPr lang="en-US" altLang="zh-CN" sz="2400" b="1">
              <a:solidFill>
                <a:srgbClr val="FFFFFF"/>
              </a:solidFill>
              <a:latin typeface="+mn-ea"/>
              <a:cs typeface="+mn-ea"/>
              <a:sym typeface="+mn-ea"/>
            </a:endParaRPr>
          </a:p>
        </p:txBody>
      </p:sp>
      <p:sp>
        <p:nvSpPr>
          <p:cNvPr id="39" name="矩形 24"/>
          <p:cNvSpPr/>
          <p:nvPr>
            <p:custDataLst>
              <p:tags r:id="rId14"/>
            </p:custDataLst>
          </p:nvPr>
        </p:nvSpPr>
        <p:spPr>
          <a:xfrm>
            <a:off x="4370070" y="3498850"/>
            <a:ext cx="1624330" cy="604520"/>
          </a:xfrm>
          <a:prstGeom prst="rect">
            <a:avLst/>
          </a:prstGeom>
          <a:noFill/>
        </p:spPr>
        <p:txBody>
          <a:bodyPr wrap="square" lIns="0" tIns="0" rIns="0" bIns="0" rtlCol="0" anchor="b">
            <a:noAutofit/>
          </a:bodyPr>
          <a:lstStyle/>
          <a:p>
            <a:pPr algn="ctr">
              <a:spcBef>
                <a:spcPct val="0"/>
              </a:spcBef>
              <a:spcAft>
                <a:spcPct val="0"/>
              </a:spcAft>
            </a:pPr>
            <a:r>
              <a:rPr lang="zh-CN" altLang="en-US" sz="2000" b="1">
                <a:solidFill>
                  <a:schemeClr val="accent3"/>
                </a:solidFill>
                <a:latin typeface="+mn-ea"/>
                <a:cs typeface="+mn-ea"/>
              </a:rPr>
              <a:t>平稳与趋势性检验</a:t>
            </a:r>
            <a:endParaRPr lang="zh-CN" altLang="en-US" sz="2000" b="1">
              <a:solidFill>
                <a:schemeClr val="accent3"/>
              </a:solidFill>
              <a:latin typeface="+mn-ea"/>
              <a:cs typeface="+mn-ea"/>
            </a:endParaRPr>
          </a:p>
        </p:txBody>
      </p:sp>
      <p:sp>
        <p:nvSpPr>
          <p:cNvPr id="41" name="矩形 25"/>
          <p:cNvSpPr/>
          <p:nvPr>
            <p:custDataLst>
              <p:tags r:id="rId15"/>
            </p:custDataLst>
          </p:nvPr>
        </p:nvSpPr>
        <p:spPr>
          <a:xfrm>
            <a:off x="6203950" y="4135120"/>
            <a:ext cx="1624330" cy="1728470"/>
          </a:xfrm>
          <a:prstGeom prst="rect">
            <a:avLst/>
          </a:prstGeom>
          <a:noFill/>
        </p:spPr>
        <p:txBody>
          <a:bodyPr wrap="square" lIns="0" tIns="0" rIns="0" bIns="0" rtlCol="0" anchor="t" anchorCtr="0">
            <a:noAutofit/>
          </a:bodyPr>
          <a:lstStyle/>
          <a:p>
            <a:pPr algn="ctr">
              <a:lnSpc>
                <a:spcPct val="130000"/>
              </a:lnSpc>
              <a:spcBef>
                <a:spcPct val="0"/>
              </a:spcBef>
              <a:spcAft>
                <a:spcPct val="0"/>
              </a:spcAft>
            </a:pPr>
            <a:r>
              <a:rPr lang="zh-CN" altLang="en-US" sz="1400" kern="0" dirty="0">
                <a:ln>
                  <a:noFill/>
                  <a:prstDash val="sysDot"/>
                </a:ln>
                <a:solidFill>
                  <a:schemeClr val="tx1">
                    <a:lumMod val="85000"/>
                    <a:lumOff val="15000"/>
                  </a:schemeClr>
                </a:solidFill>
                <a:latin typeface="+mn-ea"/>
                <a:sym typeface="+mn-ea"/>
              </a:rPr>
              <a:t>对比不同模态融合方式的效果。</a:t>
            </a:r>
            <a:endParaRPr lang="zh-CN" altLang="en-US" sz="1400" kern="0" dirty="0">
              <a:ln>
                <a:noFill/>
                <a:prstDash val="sysDot"/>
              </a:ln>
              <a:solidFill>
                <a:schemeClr val="tx1">
                  <a:lumMod val="85000"/>
                  <a:lumOff val="15000"/>
                </a:schemeClr>
              </a:solidFill>
              <a:latin typeface="+mn-ea"/>
              <a:sym typeface="+mn-ea"/>
            </a:endParaRPr>
          </a:p>
        </p:txBody>
      </p:sp>
      <p:sp>
        <p:nvSpPr>
          <p:cNvPr id="42" name="矩形 26"/>
          <p:cNvSpPr/>
          <p:nvPr>
            <p:custDataLst>
              <p:tags r:id="rId16"/>
            </p:custDataLst>
          </p:nvPr>
        </p:nvSpPr>
        <p:spPr>
          <a:xfrm>
            <a:off x="6203950" y="3498850"/>
            <a:ext cx="1624330" cy="604520"/>
          </a:xfrm>
          <a:prstGeom prst="rect">
            <a:avLst/>
          </a:prstGeom>
          <a:noFill/>
        </p:spPr>
        <p:txBody>
          <a:bodyPr wrap="square" lIns="0" tIns="0" rIns="0" bIns="0" rtlCol="0" anchor="b">
            <a:noAutofit/>
          </a:bodyPr>
          <a:lstStyle/>
          <a:p>
            <a:pPr algn="ctr">
              <a:spcBef>
                <a:spcPct val="0"/>
              </a:spcBef>
              <a:spcAft>
                <a:spcPct val="0"/>
              </a:spcAft>
            </a:pPr>
            <a:r>
              <a:rPr lang="zh-CN" altLang="en-US" sz="2000" b="1">
                <a:solidFill>
                  <a:schemeClr val="accent4"/>
                </a:solidFill>
                <a:latin typeface="+mn-ea"/>
                <a:cs typeface="+mn-ea"/>
              </a:rPr>
              <a:t>季节性分析</a:t>
            </a:r>
            <a:endParaRPr lang="zh-CN" altLang="en-US" sz="2000" b="1">
              <a:solidFill>
                <a:schemeClr val="accent4"/>
              </a:solidFill>
              <a:latin typeface="+mn-ea"/>
              <a:cs typeface="+mn-ea"/>
            </a:endParaRPr>
          </a:p>
        </p:txBody>
      </p:sp>
      <p:sp>
        <p:nvSpPr>
          <p:cNvPr id="43" name="任意多边形: 形状 36"/>
          <p:cNvSpPr/>
          <p:nvPr>
            <p:custDataLst>
              <p:tags r:id="rId17"/>
            </p:custDataLst>
          </p:nvPr>
        </p:nvSpPr>
        <p:spPr>
          <a:xfrm>
            <a:off x="6311900" y="1888490"/>
            <a:ext cx="379730" cy="327660"/>
          </a:xfrm>
          <a:custGeom>
            <a:avLst/>
            <a:gdLst>
              <a:gd name="connsiteX0" fmla="*/ 205979 w 411958"/>
              <a:gd name="connsiteY0" fmla="*/ 0 h 346834"/>
              <a:gd name="connsiteX1" fmla="*/ 411958 w 411958"/>
              <a:gd name="connsiteY1" fmla="*/ 296466 h 346834"/>
              <a:gd name="connsiteX2" fmla="*/ 408430 w 411958"/>
              <a:gd name="connsiteY2" fmla="*/ 346834 h 346834"/>
              <a:gd name="connsiteX3" fmla="*/ 3528 w 411958"/>
              <a:gd name="connsiteY3" fmla="*/ 346834 h 346834"/>
              <a:gd name="connsiteX4" fmla="*/ 0 w 411958"/>
              <a:gd name="connsiteY4" fmla="*/ 296466 h 346834"/>
              <a:gd name="connsiteX5" fmla="*/ 205979 w 411958"/>
              <a:gd name="connsiteY5" fmla="*/ 0 h 34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958" h="346834">
                <a:moveTo>
                  <a:pt x="205979" y="0"/>
                </a:moveTo>
                <a:cubicBezTo>
                  <a:pt x="319738" y="0"/>
                  <a:pt x="411958" y="132732"/>
                  <a:pt x="411958" y="296466"/>
                </a:cubicBezTo>
                <a:lnTo>
                  <a:pt x="408430" y="346834"/>
                </a:lnTo>
                <a:lnTo>
                  <a:pt x="3528" y="346834"/>
                </a:lnTo>
                <a:lnTo>
                  <a:pt x="0" y="296466"/>
                </a:lnTo>
                <a:cubicBezTo>
                  <a:pt x="0" y="132732"/>
                  <a:pt x="92220" y="0"/>
                  <a:pt x="205979" y="0"/>
                </a:cubicBezTo>
                <a:close/>
              </a:path>
            </a:pathLst>
          </a:custGeom>
          <a:solidFill>
            <a:schemeClr val="accent4"/>
          </a:solidFill>
          <a:ln>
            <a:noFill/>
          </a:ln>
          <a:effectLst>
            <a:outerShdw blurRad="50800" dist="63500" dir="8100000" algn="tr" rotWithShape="0">
              <a:schemeClr val="accent4">
                <a:lumMod val="75000"/>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endParaRPr>
          </a:p>
        </p:txBody>
      </p:sp>
      <p:sp>
        <p:nvSpPr>
          <p:cNvPr id="44" name="任意多边形: 形状 38"/>
          <p:cNvSpPr/>
          <p:nvPr>
            <p:custDataLst>
              <p:tags r:id="rId18"/>
            </p:custDataLst>
          </p:nvPr>
        </p:nvSpPr>
        <p:spPr>
          <a:xfrm>
            <a:off x="6489700" y="1887855"/>
            <a:ext cx="1212850" cy="1583690"/>
          </a:xfrm>
          <a:custGeom>
            <a:avLst/>
            <a:gdLst>
              <a:gd name="connsiteX0" fmla="*/ 38 w 4644"/>
              <a:gd name="connsiteY0" fmla="*/ 0 h 6065"/>
              <a:gd name="connsiteX1" fmla="*/ 736 w 4644"/>
              <a:gd name="connsiteY1" fmla="*/ 0 h 6065"/>
              <a:gd name="connsiteX2" fmla="*/ 2985 w 4644"/>
              <a:gd name="connsiteY2" fmla="*/ 0 h 6065"/>
              <a:gd name="connsiteX3" fmla="*/ 2996 w 4644"/>
              <a:gd name="connsiteY3" fmla="*/ 0 h 6065"/>
              <a:gd name="connsiteX4" fmla="*/ 3001 w 4644"/>
              <a:gd name="connsiteY4" fmla="*/ 0 h 6065"/>
              <a:gd name="connsiteX5" fmla="*/ 3001 w 4644"/>
              <a:gd name="connsiteY5" fmla="*/ 0 h 6065"/>
              <a:gd name="connsiteX6" fmla="*/ 3208 w 4644"/>
              <a:gd name="connsiteY6" fmla="*/ 21 h 6065"/>
              <a:gd name="connsiteX7" fmla="*/ 4048 w 4644"/>
              <a:gd name="connsiteY7" fmla="*/ 1052 h 6065"/>
              <a:gd name="connsiteX8" fmla="*/ 4002 w 4644"/>
              <a:gd name="connsiteY8" fmla="*/ 1348 h 6065"/>
              <a:gd name="connsiteX9" fmla="*/ 4002 w 4644"/>
              <a:gd name="connsiteY9" fmla="*/ 1348 h 6065"/>
              <a:gd name="connsiteX10" fmla="*/ 4048 w 4644"/>
              <a:gd name="connsiteY10" fmla="*/ 1052 h 6065"/>
              <a:gd name="connsiteX11" fmla="*/ 4048 w 4644"/>
              <a:gd name="connsiteY11" fmla="*/ 1446 h 6065"/>
              <a:gd name="connsiteX12" fmla="*/ 4050 w 4644"/>
              <a:gd name="connsiteY12" fmla="*/ 1451 h 6065"/>
              <a:gd name="connsiteX13" fmla="*/ 4050 w 4644"/>
              <a:gd name="connsiteY13" fmla="*/ 3364 h 6065"/>
              <a:gd name="connsiteX14" fmla="*/ 4187 w 4644"/>
              <a:gd name="connsiteY14" fmla="*/ 3501 h 6065"/>
              <a:gd name="connsiteX15" fmla="*/ 4508 w 4644"/>
              <a:gd name="connsiteY15" fmla="*/ 3501 h 6065"/>
              <a:gd name="connsiteX16" fmla="*/ 4634 w 4644"/>
              <a:gd name="connsiteY16" fmla="*/ 3583 h 6065"/>
              <a:gd name="connsiteX17" fmla="*/ 4609 w 4644"/>
              <a:gd name="connsiteY17" fmla="*/ 3732 h 6065"/>
              <a:gd name="connsiteX18" fmla="*/ 2499 w 4644"/>
              <a:gd name="connsiteY18" fmla="*/ 6022 h 6065"/>
              <a:gd name="connsiteX19" fmla="*/ 2396 w 4644"/>
              <a:gd name="connsiteY19" fmla="*/ 6065 h 6065"/>
              <a:gd name="connsiteX20" fmla="*/ 2294 w 4644"/>
              <a:gd name="connsiteY20" fmla="*/ 6022 h 6065"/>
              <a:gd name="connsiteX21" fmla="*/ 184 w 4644"/>
              <a:gd name="connsiteY21" fmla="*/ 3732 h 6065"/>
              <a:gd name="connsiteX22" fmla="*/ 159 w 4644"/>
              <a:gd name="connsiteY22" fmla="*/ 3583 h 6065"/>
              <a:gd name="connsiteX23" fmla="*/ 284 w 4644"/>
              <a:gd name="connsiteY23" fmla="*/ 3501 h 6065"/>
              <a:gd name="connsiteX24" fmla="*/ 606 w 4644"/>
              <a:gd name="connsiteY24" fmla="*/ 3501 h 6065"/>
              <a:gd name="connsiteX25" fmla="*/ 743 w 4644"/>
              <a:gd name="connsiteY25" fmla="*/ 3364 h 6065"/>
              <a:gd name="connsiteX26" fmla="*/ 732 w 4644"/>
              <a:gd name="connsiteY26" fmla="*/ 1264 h 6065"/>
              <a:gd name="connsiteX27" fmla="*/ 38 w 4644"/>
              <a:gd name="connsiteY27" fmla="*/ 0 h 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644" h="6065">
                <a:moveTo>
                  <a:pt x="38" y="0"/>
                </a:moveTo>
                <a:cubicBezTo>
                  <a:pt x="-167" y="-1"/>
                  <a:pt x="503" y="0"/>
                  <a:pt x="736" y="0"/>
                </a:cubicBezTo>
                <a:lnTo>
                  <a:pt x="2985" y="0"/>
                </a:lnTo>
                <a:lnTo>
                  <a:pt x="2996" y="0"/>
                </a:lnTo>
                <a:lnTo>
                  <a:pt x="3001" y="0"/>
                </a:lnTo>
                <a:lnTo>
                  <a:pt x="3001" y="0"/>
                </a:lnTo>
                <a:lnTo>
                  <a:pt x="3208" y="21"/>
                </a:lnTo>
                <a:cubicBezTo>
                  <a:pt x="3687" y="119"/>
                  <a:pt x="4048" y="543"/>
                  <a:pt x="4048" y="1052"/>
                </a:cubicBezTo>
                <a:lnTo>
                  <a:pt x="4002" y="1348"/>
                </a:lnTo>
                <a:lnTo>
                  <a:pt x="4002" y="1348"/>
                </a:lnTo>
                <a:lnTo>
                  <a:pt x="4048" y="1052"/>
                </a:lnTo>
                <a:lnTo>
                  <a:pt x="4048" y="1446"/>
                </a:lnTo>
                <a:lnTo>
                  <a:pt x="4050" y="1451"/>
                </a:lnTo>
                <a:cubicBezTo>
                  <a:pt x="4050" y="1531"/>
                  <a:pt x="4050" y="3285"/>
                  <a:pt x="4050" y="3364"/>
                </a:cubicBezTo>
                <a:cubicBezTo>
                  <a:pt x="4050" y="3446"/>
                  <a:pt x="4107" y="3501"/>
                  <a:pt x="4187" y="3501"/>
                </a:cubicBezTo>
                <a:lnTo>
                  <a:pt x="4508" y="3501"/>
                </a:lnTo>
                <a:cubicBezTo>
                  <a:pt x="4559" y="3501"/>
                  <a:pt x="4613" y="3538"/>
                  <a:pt x="4634" y="3583"/>
                </a:cubicBezTo>
                <a:cubicBezTo>
                  <a:pt x="4654" y="3631"/>
                  <a:pt x="4643" y="3695"/>
                  <a:pt x="4609" y="3732"/>
                </a:cubicBezTo>
                <a:lnTo>
                  <a:pt x="2499" y="6022"/>
                </a:lnTo>
                <a:cubicBezTo>
                  <a:pt x="2472" y="6049"/>
                  <a:pt x="2435" y="6065"/>
                  <a:pt x="2396" y="6065"/>
                </a:cubicBezTo>
                <a:cubicBezTo>
                  <a:pt x="2358" y="6065"/>
                  <a:pt x="2321" y="6049"/>
                  <a:pt x="2294" y="6022"/>
                </a:cubicBezTo>
                <a:lnTo>
                  <a:pt x="184" y="3732"/>
                </a:lnTo>
                <a:cubicBezTo>
                  <a:pt x="150" y="3695"/>
                  <a:pt x="138" y="3631"/>
                  <a:pt x="159" y="3583"/>
                </a:cubicBezTo>
                <a:cubicBezTo>
                  <a:pt x="179" y="3538"/>
                  <a:pt x="234" y="3501"/>
                  <a:pt x="284" y="3501"/>
                </a:cubicBezTo>
                <a:lnTo>
                  <a:pt x="606" y="3501"/>
                </a:lnTo>
                <a:cubicBezTo>
                  <a:pt x="686" y="3501"/>
                  <a:pt x="743" y="3446"/>
                  <a:pt x="743" y="3364"/>
                </a:cubicBezTo>
                <a:cubicBezTo>
                  <a:pt x="748" y="3272"/>
                  <a:pt x="738" y="2373"/>
                  <a:pt x="732" y="1264"/>
                </a:cubicBezTo>
                <a:cubicBezTo>
                  <a:pt x="726" y="155"/>
                  <a:pt x="243" y="1"/>
                  <a:pt x="38" y="0"/>
                </a:cubicBezTo>
                <a:close/>
              </a:path>
            </a:pathLst>
          </a:custGeom>
          <a:gradFill flip="none" rotWithShape="1">
            <a:gsLst>
              <a:gs pos="0">
                <a:schemeClr val="accent4">
                  <a:lumMod val="40000"/>
                  <a:lumOff val="60000"/>
                </a:schemeClr>
              </a:gs>
              <a:gs pos="90000">
                <a:schemeClr val="accent4"/>
              </a:gs>
            </a:gsLst>
            <a:lin ang="8100000" scaled="0"/>
            <a:tileRect/>
          </a:gradFill>
          <a:ln>
            <a:noFill/>
          </a:ln>
          <a:effectLst>
            <a:outerShdw blurRad="50800" dist="63500" dir="8100000" algn="tr" rotWithShape="0">
              <a:schemeClr val="accent4">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179705" tIns="71755" rIns="107950" bIns="288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spcBef>
                <a:spcPct val="0"/>
              </a:spcBef>
              <a:spcAft>
                <a:spcPct val="0"/>
              </a:spcAft>
              <a:buClrTx/>
              <a:buSzTx/>
              <a:buFontTx/>
            </a:pPr>
            <a:r>
              <a:rPr lang="en-US" altLang="zh-CN" sz="2400" b="1">
                <a:solidFill>
                  <a:srgbClr val="FFFFFF"/>
                </a:solidFill>
                <a:latin typeface="+mn-ea"/>
                <a:cs typeface="+mn-ea"/>
                <a:sym typeface="+mn-ea"/>
              </a:rPr>
              <a:t>04</a:t>
            </a:r>
            <a:endParaRPr lang="en-US" altLang="zh-CN" sz="2400" b="1">
              <a:solidFill>
                <a:srgbClr val="FFFFFF"/>
              </a:solidFill>
              <a:latin typeface="+mn-ea"/>
              <a:cs typeface="+mn-ea"/>
              <a:sym typeface="+mn-ea"/>
            </a:endParaRPr>
          </a:p>
        </p:txBody>
      </p:sp>
      <p:sp>
        <p:nvSpPr>
          <p:cNvPr id="45" name="矩形 27"/>
          <p:cNvSpPr/>
          <p:nvPr>
            <p:custDataLst>
              <p:tags r:id="rId19"/>
            </p:custDataLst>
          </p:nvPr>
        </p:nvSpPr>
        <p:spPr>
          <a:xfrm>
            <a:off x="8037830" y="4135120"/>
            <a:ext cx="1624330" cy="1728470"/>
          </a:xfrm>
          <a:prstGeom prst="rect">
            <a:avLst/>
          </a:prstGeom>
          <a:noFill/>
        </p:spPr>
        <p:txBody>
          <a:bodyPr wrap="square" lIns="0" tIns="0" rIns="0" bIns="0" rtlCol="0" anchor="t" anchorCtr="0">
            <a:noAutofit/>
          </a:bodyPr>
          <a:lstStyle/>
          <a:p>
            <a:pPr algn="ctr">
              <a:lnSpc>
                <a:spcPct val="130000"/>
              </a:lnSpc>
              <a:spcBef>
                <a:spcPct val="0"/>
              </a:spcBef>
              <a:spcAft>
                <a:spcPct val="0"/>
              </a:spcAft>
            </a:pPr>
            <a:r>
              <a:rPr lang="zh-CN" altLang="en-US" sz="1400" kern="0" dirty="0">
                <a:ln>
                  <a:noFill/>
                  <a:prstDash val="sysDot"/>
                </a:ln>
                <a:solidFill>
                  <a:schemeClr val="tx1">
                    <a:lumMod val="85000"/>
                    <a:lumOff val="15000"/>
                  </a:schemeClr>
                </a:solidFill>
                <a:latin typeface="+mn-ea"/>
                <a:sym typeface="+mn-ea"/>
              </a:rPr>
              <a:t>研究模型规模与性能关系。</a:t>
            </a:r>
            <a:endParaRPr lang="zh-CN" altLang="en-US" sz="1400" kern="0" dirty="0">
              <a:ln>
                <a:noFill/>
                <a:prstDash val="sysDot"/>
              </a:ln>
              <a:solidFill>
                <a:schemeClr val="tx1">
                  <a:lumMod val="85000"/>
                  <a:lumOff val="15000"/>
                </a:schemeClr>
              </a:solidFill>
              <a:latin typeface="+mn-ea"/>
              <a:sym typeface="+mn-ea"/>
            </a:endParaRPr>
          </a:p>
        </p:txBody>
      </p:sp>
      <p:sp>
        <p:nvSpPr>
          <p:cNvPr id="46" name="矩形 29"/>
          <p:cNvSpPr/>
          <p:nvPr>
            <p:custDataLst>
              <p:tags r:id="rId20"/>
            </p:custDataLst>
          </p:nvPr>
        </p:nvSpPr>
        <p:spPr>
          <a:xfrm>
            <a:off x="8037830" y="3498850"/>
            <a:ext cx="1624330" cy="604520"/>
          </a:xfrm>
          <a:prstGeom prst="rect">
            <a:avLst/>
          </a:prstGeom>
          <a:noFill/>
        </p:spPr>
        <p:txBody>
          <a:bodyPr wrap="square" lIns="0" tIns="0" rIns="0" bIns="0" rtlCol="0" anchor="b">
            <a:noAutofit/>
          </a:bodyPr>
          <a:lstStyle/>
          <a:p>
            <a:pPr algn="ctr">
              <a:spcBef>
                <a:spcPct val="0"/>
              </a:spcBef>
              <a:spcAft>
                <a:spcPct val="0"/>
              </a:spcAft>
            </a:pPr>
            <a:r>
              <a:rPr lang="en-US" altLang="zh-CN" sz="2000" b="1">
                <a:solidFill>
                  <a:schemeClr val="accent5"/>
                </a:solidFill>
                <a:latin typeface="+mn-ea"/>
                <a:cs typeface="+mn-ea"/>
              </a:rPr>
              <a:t>STL</a:t>
            </a:r>
            <a:r>
              <a:rPr lang="zh-CN" altLang="en-US" sz="2000" b="1">
                <a:solidFill>
                  <a:schemeClr val="accent5"/>
                </a:solidFill>
                <a:latin typeface="+mn-ea"/>
                <a:cs typeface="+mn-ea"/>
              </a:rPr>
              <a:t>分解与降噪</a:t>
            </a:r>
            <a:endParaRPr lang="zh-CN" altLang="en-US" sz="2000" b="1">
              <a:solidFill>
                <a:schemeClr val="accent5"/>
              </a:solidFill>
              <a:latin typeface="+mn-ea"/>
              <a:cs typeface="+mn-ea"/>
            </a:endParaRPr>
          </a:p>
        </p:txBody>
      </p:sp>
      <p:sp>
        <p:nvSpPr>
          <p:cNvPr id="47" name="任意多边形: 形状 36"/>
          <p:cNvSpPr/>
          <p:nvPr>
            <p:custDataLst>
              <p:tags r:id="rId21"/>
            </p:custDataLst>
          </p:nvPr>
        </p:nvSpPr>
        <p:spPr>
          <a:xfrm>
            <a:off x="8145780" y="1888490"/>
            <a:ext cx="379730" cy="327660"/>
          </a:xfrm>
          <a:custGeom>
            <a:avLst/>
            <a:gdLst>
              <a:gd name="connsiteX0" fmla="*/ 205979 w 411958"/>
              <a:gd name="connsiteY0" fmla="*/ 0 h 346834"/>
              <a:gd name="connsiteX1" fmla="*/ 411958 w 411958"/>
              <a:gd name="connsiteY1" fmla="*/ 296466 h 346834"/>
              <a:gd name="connsiteX2" fmla="*/ 408430 w 411958"/>
              <a:gd name="connsiteY2" fmla="*/ 346834 h 346834"/>
              <a:gd name="connsiteX3" fmla="*/ 3528 w 411958"/>
              <a:gd name="connsiteY3" fmla="*/ 346834 h 346834"/>
              <a:gd name="connsiteX4" fmla="*/ 0 w 411958"/>
              <a:gd name="connsiteY4" fmla="*/ 296466 h 346834"/>
              <a:gd name="connsiteX5" fmla="*/ 205979 w 411958"/>
              <a:gd name="connsiteY5" fmla="*/ 0 h 34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958" h="346834">
                <a:moveTo>
                  <a:pt x="205979" y="0"/>
                </a:moveTo>
                <a:cubicBezTo>
                  <a:pt x="319738" y="0"/>
                  <a:pt x="411958" y="132732"/>
                  <a:pt x="411958" y="296466"/>
                </a:cubicBezTo>
                <a:lnTo>
                  <a:pt x="408430" y="346834"/>
                </a:lnTo>
                <a:lnTo>
                  <a:pt x="3528" y="346834"/>
                </a:lnTo>
                <a:lnTo>
                  <a:pt x="0" y="296466"/>
                </a:lnTo>
                <a:cubicBezTo>
                  <a:pt x="0" y="132732"/>
                  <a:pt x="92220" y="0"/>
                  <a:pt x="205979" y="0"/>
                </a:cubicBezTo>
                <a:close/>
              </a:path>
            </a:pathLst>
          </a:custGeom>
          <a:solidFill>
            <a:schemeClr val="accent5"/>
          </a:solidFill>
          <a:ln>
            <a:noFill/>
          </a:ln>
          <a:effectLst>
            <a:outerShdw blurRad="50800" dist="63500" dir="8100000" algn="tr" rotWithShape="0">
              <a:schemeClr val="accent5">
                <a:lumMod val="75000"/>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endParaRPr>
          </a:p>
        </p:txBody>
      </p:sp>
      <p:sp>
        <p:nvSpPr>
          <p:cNvPr id="48" name="任意多边形: 形状 38"/>
          <p:cNvSpPr/>
          <p:nvPr>
            <p:custDataLst>
              <p:tags r:id="rId22"/>
            </p:custDataLst>
          </p:nvPr>
        </p:nvSpPr>
        <p:spPr>
          <a:xfrm>
            <a:off x="8323580" y="1887855"/>
            <a:ext cx="1212850" cy="1583690"/>
          </a:xfrm>
          <a:custGeom>
            <a:avLst/>
            <a:gdLst>
              <a:gd name="connsiteX0" fmla="*/ 38 w 4644"/>
              <a:gd name="connsiteY0" fmla="*/ 0 h 6065"/>
              <a:gd name="connsiteX1" fmla="*/ 736 w 4644"/>
              <a:gd name="connsiteY1" fmla="*/ 0 h 6065"/>
              <a:gd name="connsiteX2" fmla="*/ 2985 w 4644"/>
              <a:gd name="connsiteY2" fmla="*/ 0 h 6065"/>
              <a:gd name="connsiteX3" fmla="*/ 2996 w 4644"/>
              <a:gd name="connsiteY3" fmla="*/ 0 h 6065"/>
              <a:gd name="connsiteX4" fmla="*/ 3001 w 4644"/>
              <a:gd name="connsiteY4" fmla="*/ 0 h 6065"/>
              <a:gd name="connsiteX5" fmla="*/ 3001 w 4644"/>
              <a:gd name="connsiteY5" fmla="*/ 0 h 6065"/>
              <a:gd name="connsiteX6" fmla="*/ 3208 w 4644"/>
              <a:gd name="connsiteY6" fmla="*/ 21 h 6065"/>
              <a:gd name="connsiteX7" fmla="*/ 4048 w 4644"/>
              <a:gd name="connsiteY7" fmla="*/ 1052 h 6065"/>
              <a:gd name="connsiteX8" fmla="*/ 4002 w 4644"/>
              <a:gd name="connsiteY8" fmla="*/ 1348 h 6065"/>
              <a:gd name="connsiteX9" fmla="*/ 4002 w 4644"/>
              <a:gd name="connsiteY9" fmla="*/ 1348 h 6065"/>
              <a:gd name="connsiteX10" fmla="*/ 4048 w 4644"/>
              <a:gd name="connsiteY10" fmla="*/ 1052 h 6065"/>
              <a:gd name="connsiteX11" fmla="*/ 4048 w 4644"/>
              <a:gd name="connsiteY11" fmla="*/ 1446 h 6065"/>
              <a:gd name="connsiteX12" fmla="*/ 4050 w 4644"/>
              <a:gd name="connsiteY12" fmla="*/ 1451 h 6065"/>
              <a:gd name="connsiteX13" fmla="*/ 4050 w 4644"/>
              <a:gd name="connsiteY13" fmla="*/ 3364 h 6065"/>
              <a:gd name="connsiteX14" fmla="*/ 4187 w 4644"/>
              <a:gd name="connsiteY14" fmla="*/ 3501 h 6065"/>
              <a:gd name="connsiteX15" fmla="*/ 4508 w 4644"/>
              <a:gd name="connsiteY15" fmla="*/ 3501 h 6065"/>
              <a:gd name="connsiteX16" fmla="*/ 4634 w 4644"/>
              <a:gd name="connsiteY16" fmla="*/ 3583 h 6065"/>
              <a:gd name="connsiteX17" fmla="*/ 4609 w 4644"/>
              <a:gd name="connsiteY17" fmla="*/ 3732 h 6065"/>
              <a:gd name="connsiteX18" fmla="*/ 2499 w 4644"/>
              <a:gd name="connsiteY18" fmla="*/ 6022 h 6065"/>
              <a:gd name="connsiteX19" fmla="*/ 2396 w 4644"/>
              <a:gd name="connsiteY19" fmla="*/ 6065 h 6065"/>
              <a:gd name="connsiteX20" fmla="*/ 2294 w 4644"/>
              <a:gd name="connsiteY20" fmla="*/ 6022 h 6065"/>
              <a:gd name="connsiteX21" fmla="*/ 184 w 4644"/>
              <a:gd name="connsiteY21" fmla="*/ 3732 h 6065"/>
              <a:gd name="connsiteX22" fmla="*/ 159 w 4644"/>
              <a:gd name="connsiteY22" fmla="*/ 3583 h 6065"/>
              <a:gd name="connsiteX23" fmla="*/ 284 w 4644"/>
              <a:gd name="connsiteY23" fmla="*/ 3501 h 6065"/>
              <a:gd name="connsiteX24" fmla="*/ 606 w 4644"/>
              <a:gd name="connsiteY24" fmla="*/ 3501 h 6065"/>
              <a:gd name="connsiteX25" fmla="*/ 743 w 4644"/>
              <a:gd name="connsiteY25" fmla="*/ 3364 h 6065"/>
              <a:gd name="connsiteX26" fmla="*/ 732 w 4644"/>
              <a:gd name="connsiteY26" fmla="*/ 1264 h 6065"/>
              <a:gd name="connsiteX27" fmla="*/ 38 w 4644"/>
              <a:gd name="connsiteY27" fmla="*/ 0 h 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644" h="6065">
                <a:moveTo>
                  <a:pt x="38" y="0"/>
                </a:moveTo>
                <a:cubicBezTo>
                  <a:pt x="-167" y="-1"/>
                  <a:pt x="503" y="0"/>
                  <a:pt x="736" y="0"/>
                </a:cubicBezTo>
                <a:lnTo>
                  <a:pt x="2985" y="0"/>
                </a:lnTo>
                <a:lnTo>
                  <a:pt x="2996" y="0"/>
                </a:lnTo>
                <a:lnTo>
                  <a:pt x="3001" y="0"/>
                </a:lnTo>
                <a:lnTo>
                  <a:pt x="3001" y="0"/>
                </a:lnTo>
                <a:lnTo>
                  <a:pt x="3208" y="21"/>
                </a:lnTo>
                <a:cubicBezTo>
                  <a:pt x="3687" y="119"/>
                  <a:pt x="4048" y="543"/>
                  <a:pt x="4048" y="1052"/>
                </a:cubicBezTo>
                <a:lnTo>
                  <a:pt x="4002" y="1348"/>
                </a:lnTo>
                <a:lnTo>
                  <a:pt x="4002" y="1348"/>
                </a:lnTo>
                <a:lnTo>
                  <a:pt x="4048" y="1052"/>
                </a:lnTo>
                <a:lnTo>
                  <a:pt x="4048" y="1446"/>
                </a:lnTo>
                <a:lnTo>
                  <a:pt x="4050" y="1451"/>
                </a:lnTo>
                <a:cubicBezTo>
                  <a:pt x="4050" y="1531"/>
                  <a:pt x="4050" y="3285"/>
                  <a:pt x="4050" y="3364"/>
                </a:cubicBezTo>
                <a:cubicBezTo>
                  <a:pt x="4050" y="3446"/>
                  <a:pt x="4107" y="3501"/>
                  <a:pt x="4187" y="3501"/>
                </a:cubicBezTo>
                <a:lnTo>
                  <a:pt x="4508" y="3501"/>
                </a:lnTo>
                <a:cubicBezTo>
                  <a:pt x="4559" y="3501"/>
                  <a:pt x="4613" y="3538"/>
                  <a:pt x="4634" y="3583"/>
                </a:cubicBezTo>
                <a:cubicBezTo>
                  <a:pt x="4654" y="3631"/>
                  <a:pt x="4643" y="3695"/>
                  <a:pt x="4609" y="3732"/>
                </a:cubicBezTo>
                <a:lnTo>
                  <a:pt x="2499" y="6022"/>
                </a:lnTo>
                <a:cubicBezTo>
                  <a:pt x="2472" y="6049"/>
                  <a:pt x="2435" y="6065"/>
                  <a:pt x="2396" y="6065"/>
                </a:cubicBezTo>
                <a:cubicBezTo>
                  <a:pt x="2358" y="6065"/>
                  <a:pt x="2321" y="6049"/>
                  <a:pt x="2294" y="6022"/>
                </a:cubicBezTo>
                <a:lnTo>
                  <a:pt x="184" y="3732"/>
                </a:lnTo>
                <a:cubicBezTo>
                  <a:pt x="150" y="3695"/>
                  <a:pt x="138" y="3631"/>
                  <a:pt x="159" y="3583"/>
                </a:cubicBezTo>
                <a:cubicBezTo>
                  <a:pt x="179" y="3538"/>
                  <a:pt x="234" y="3501"/>
                  <a:pt x="284" y="3501"/>
                </a:cubicBezTo>
                <a:lnTo>
                  <a:pt x="606" y="3501"/>
                </a:lnTo>
                <a:cubicBezTo>
                  <a:pt x="686" y="3501"/>
                  <a:pt x="743" y="3446"/>
                  <a:pt x="743" y="3364"/>
                </a:cubicBezTo>
                <a:cubicBezTo>
                  <a:pt x="748" y="3272"/>
                  <a:pt x="738" y="2373"/>
                  <a:pt x="732" y="1264"/>
                </a:cubicBezTo>
                <a:cubicBezTo>
                  <a:pt x="726" y="155"/>
                  <a:pt x="243" y="1"/>
                  <a:pt x="38" y="0"/>
                </a:cubicBezTo>
                <a:close/>
              </a:path>
            </a:pathLst>
          </a:custGeom>
          <a:gradFill flip="none" rotWithShape="1">
            <a:gsLst>
              <a:gs pos="0">
                <a:schemeClr val="accent5">
                  <a:lumMod val="40000"/>
                  <a:lumOff val="60000"/>
                </a:schemeClr>
              </a:gs>
              <a:gs pos="90000">
                <a:schemeClr val="accent5"/>
              </a:gs>
            </a:gsLst>
            <a:lin ang="8100000" scaled="0"/>
            <a:tileRect/>
          </a:gradFill>
          <a:ln>
            <a:noFill/>
          </a:ln>
          <a:effectLst>
            <a:outerShdw blurRad="50800" dist="63500" dir="8100000" algn="tr" rotWithShape="0">
              <a:schemeClr val="accent5">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179705" tIns="71755" rIns="107950" bIns="288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spcBef>
                <a:spcPct val="0"/>
              </a:spcBef>
              <a:spcAft>
                <a:spcPct val="0"/>
              </a:spcAft>
              <a:buClrTx/>
              <a:buSzTx/>
              <a:buFontTx/>
            </a:pPr>
            <a:r>
              <a:rPr lang="en-US" altLang="zh-CN" sz="2400" b="1">
                <a:solidFill>
                  <a:srgbClr val="FFFFFF"/>
                </a:solidFill>
                <a:latin typeface="+mn-ea"/>
                <a:cs typeface="+mn-ea"/>
                <a:sym typeface="+mn-ea"/>
              </a:rPr>
              <a:t>05</a:t>
            </a:r>
            <a:endParaRPr lang="en-US" altLang="zh-CN" sz="2400" b="1">
              <a:solidFill>
                <a:srgbClr val="FFFFFF"/>
              </a:solidFill>
              <a:latin typeface="+mn-ea"/>
              <a:cs typeface="+mn-ea"/>
              <a:sym typeface="+mn-ea"/>
            </a:endParaRPr>
          </a:p>
        </p:txBody>
      </p:sp>
      <p:sp>
        <p:nvSpPr>
          <p:cNvPr id="49" name="矩形 33"/>
          <p:cNvSpPr/>
          <p:nvPr>
            <p:custDataLst>
              <p:tags r:id="rId23"/>
            </p:custDataLst>
          </p:nvPr>
        </p:nvSpPr>
        <p:spPr>
          <a:xfrm>
            <a:off x="9871710" y="4135120"/>
            <a:ext cx="1624330" cy="1728470"/>
          </a:xfrm>
          <a:prstGeom prst="rect">
            <a:avLst/>
          </a:prstGeom>
          <a:noFill/>
        </p:spPr>
        <p:txBody>
          <a:bodyPr wrap="square" lIns="0" tIns="0" rIns="0" bIns="0" rtlCol="0" anchor="t" anchorCtr="0">
            <a:noAutofit/>
          </a:bodyPr>
          <a:lstStyle/>
          <a:p>
            <a:pPr algn="ctr">
              <a:lnSpc>
                <a:spcPct val="130000"/>
              </a:lnSpc>
              <a:spcBef>
                <a:spcPct val="0"/>
              </a:spcBef>
              <a:spcAft>
                <a:spcPct val="0"/>
              </a:spcAft>
            </a:pPr>
            <a:r>
              <a:rPr lang="zh-CN" altLang="en-US" sz="1400" kern="0" dirty="0">
                <a:ln>
                  <a:noFill/>
                  <a:prstDash val="sysDot"/>
                </a:ln>
                <a:solidFill>
                  <a:schemeClr val="tx1">
                    <a:lumMod val="85000"/>
                    <a:lumOff val="15000"/>
                  </a:schemeClr>
                </a:solidFill>
                <a:latin typeface="+mn-ea"/>
                <a:sym typeface="+mn-ea"/>
              </a:rPr>
              <a:t>验证 instruction tuning 的关键性。</a:t>
            </a:r>
            <a:endParaRPr lang="zh-CN" altLang="en-US" sz="1400" kern="0" dirty="0">
              <a:ln>
                <a:noFill/>
                <a:prstDash val="sysDot"/>
              </a:ln>
              <a:solidFill>
                <a:schemeClr val="tx1">
                  <a:lumMod val="85000"/>
                  <a:lumOff val="15000"/>
                </a:schemeClr>
              </a:solidFill>
              <a:latin typeface="+mn-ea"/>
              <a:sym typeface="+mn-ea"/>
            </a:endParaRPr>
          </a:p>
        </p:txBody>
      </p:sp>
      <p:sp>
        <p:nvSpPr>
          <p:cNvPr id="50" name="矩形 34"/>
          <p:cNvSpPr/>
          <p:nvPr>
            <p:custDataLst>
              <p:tags r:id="rId24"/>
            </p:custDataLst>
          </p:nvPr>
        </p:nvSpPr>
        <p:spPr>
          <a:xfrm>
            <a:off x="9871710" y="3498850"/>
            <a:ext cx="1624330" cy="604520"/>
          </a:xfrm>
          <a:prstGeom prst="rect">
            <a:avLst/>
          </a:prstGeom>
          <a:noFill/>
        </p:spPr>
        <p:txBody>
          <a:bodyPr wrap="square" lIns="0" tIns="0" rIns="0" bIns="0" rtlCol="0" anchor="b">
            <a:noAutofit/>
          </a:bodyPr>
          <a:lstStyle/>
          <a:p>
            <a:pPr algn="ctr">
              <a:spcBef>
                <a:spcPct val="0"/>
              </a:spcBef>
              <a:spcAft>
                <a:spcPct val="0"/>
              </a:spcAft>
            </a:pPr>
            <a:r>
              <a:rPr lang="zh-CN" altLang="en-US" sz="2000" b="1">
                <a:solidFill>
                  <a:schemeClr val="accent6"/>
                </a:solidFill>
                <a:latin typeface="+mn-ea"/>
                <a:cs typeface="+mn-ea"/>
              </a:rPr>
              <a:t>消融实验</a:t>
            </a:r>
            <a:endParaRPr lang="zh-CN" altLang="en-US" sz="2000" b="1">
              <a:solidFill>
                <a:schemeClr val="accent6"/>
              </a:solidFill>
              <a:latin typeface="+mn-ea"/>
              <a:cs typeface="+mn-ea"/>
            </a:endParaRPr>
          </a:p>
        </p:txBody>
      </p:sp>
      <p:sp>
        <p:nvSpPr>
          <p:cNvPr id="51" name="任意多边形: 形状 36"/>
          <p:cNvSpPr/>
          <p:nvPr>
            <p:custDataLst>
              <p:tags r:id="rId25"/>
            </p:custDataLst>
          </p:nvPr>
        </p:nvSpPr>
        <p:spPr>
          <a:xfrm>
            <a:off x="9979660" y="1888490"/>
            <a:ext cx="379730" cy="327660"/>
          </a:xfrm>
          <a:custGeom>
            <a:avLst/>
            <a:gdLst>
              <a:gd name="connsiteX0" fmla="*/ 205979 w 411958"/>
              <a:gd name="connsiteY0" fmla="*/ 0 h 346834"/>
              <a:gd name="connsiteX1" fmla="*/ 411958 w 411958"/>
              <a:gd name="connsiteY1" fmla="*/ 296466 h 346834"/>
              <a:gd name="connsiteX2" fmla="*/ 408430 w 411958"/>
              <a:gd name="connsiteY2" fmla="*/ 346834 h 346834"/>
              <a:gd name="connsiteX3" fmla="*/ 3528 w 411958"/>
              <a:gd name="connsiteY3" fmla="*/ 346834 h 346834"/>
              <a:gd name="connsiteX4" fmla="*/ 0 w 411958"/>
              <a:gd name="connsiteY4" fmla="*/ 296466 h 346834"/>
              <a:gd name="connsiteX5" fmla="*/ 205979 w 411958"/>
              <a:gd name="connsiteY5" fmla="*/ 0 h 346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958" h="346834">
                <a:moveTo>
                  <a:pt x="205979" y="0"/>
                </a:moveTo>
                <a:cubicBezTo>
                  <a:pt x="319738" y="0"/>
                  <a:pt x="411958" y="132732"/>
                  <a:pt x="411958" y="296466"/>
                </a:cubicBezTo>
                <a:lnTo>
                  <a:pt x="408430" y="346834"/>
                </a:lnTo>
                <a:lnTo>
                  <a:pt x="3528" y="346834"/>
                </a:lnTo>
                <a:lnTo>
                  <a:pt x="0" y="296466"/>
                </a:lnTo>
                <a:cubicBezTo>
                  <a:pt x="0" y="132732"/>
                  <a:pt x="92220" y="0"/>
                  <a:pt x="205979" y="0"/>
                </a:cubicBezTo>
                <a:close/>
              </a:path>
            </a:pathLst>
          </a:custGeom>
          <a:solidFill>
            <a:schemeClr val="accent6"/>
          </a:solidFill>
          <a:ln>
            <a:noFill/>
          </a:ln>
          <a:effectLst>
            <a:outerShdw blurRad="50800" dist="63500" dir="8100000" algn="tr" rotWithShape="0">
              <a:schemeClr val="accent6">
                <a:lumMod val="75000"/>
                <a:alpha val="10000"/>
              </a:schemeClr>
            </a:outerShdw>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lt1"/>
              </a:solidFill>
            </a:endParaRPr>
          </a:p>
        </p:txBody>
      </p:sp>
      <p:sp>
        <p:nvSpPr>
          <p:cNvPr id="52" name="任意多边形: 形状 38"/>
          <p:cNvSpPr/>
          <p:nvPr>
            <p:custDataLst>
              <p:tags r:id="rId26"/>
            </p:custDataLst>
          </p:nvPr>
        </p:nvSpPr>
        <p:spPr>
          <a:xfrm>
            <a:off x="10157460" y="1887855"/>
            <a:ext cx="1212850" cy="1583690"/>
          </a:xfrm>
          <a:custGeom>
            <a:avLst/>
            <a:gdLst>
              <a:gd name="connsiteX0" fmla="*/ 38 w 4644"/>
              <a:gd name="connsiteY0" fmla="*/ 0 h 6065"/>
              <a:gd name="connsiteX1" fmla="*/ 736 w 4644"/>
              <a:gd name="connsiteY1" fmla="*/ 0 h 6065"/>
              <a:gd name="connsiteX2" fmla="*/ 2985 w 4644"/>
              <a:gd name="connsiteY2" fmla="*/ 0 h 6065"/>
              <a:gd name="connsiteX3" fmla="*/ 2996 w 4644"/>
              <a:gd name="connsiteY3" fmla="*/ 0 h 6065"/>
              <a:gd name="connsiteX4" fmla="*/ 3001 w 4644"/>
              <a:gd name="connsiteY4" fmla="*/ 0 h 6065"/>
              <a:gd name="connsiteX5" fmla="*/ 3001 w 4644"/>
              <a:gd name="connsiteY5" fmla="*/ 0 h 6065"/>
              <a:gd name="connsiteX6" fmla="*/ 3208 w 4644"/>
              <a:gd name="connsiteY6" fmla="*/ 21 h 6065"/>
              <a:gd name="connsiteX7" fmla="*/ 4048 w 4644"/>
              <a:gd name="connsiteY7" fmla="*/ 1052 h 6065"/>
              <a:gd name="connsiteX8" fmla="*/ 4002 w 4644"/>
              <a:gd name="connsiteY8" fmla="*/ 1348 h 6065"/>
              <a:gd name="connsiteX9" fmla="*/ 4002 w 4644"/>
              <a:gd name="connsiteY9" fmla="*/ 1348 h 6065"/>
              <a:gd name="connsiteX10" fmla="*/ 4048 w 4644"/>
              <a:gd name="connsiteY10" fmla="*/ 1052 h 6065"/>
              <a:gd name="connsiteX11" fmla="*/ 4048 w 4644"/>
              <a:gd name="connsiteY11" fmla="*/ 1446 h 6065"/>
              <a:gd name="connsiteX12" fmla="*/ 4050 w 4644"/>
              <a:gd name="connsiteY12" fmla="*/ 1451 h 6065"/>
              <a:gd name="connsiteX13" fmla="*/ 4050 w 4644"/>
              <a:gd name="connsiteY13" fmla="*/ 3364 h 6065"/>
              <a:gd name="connsiteX14" fmla="*/ 4187 w 4644"/>
              <a:gd name="connsiteY14" fmla="*/ 3501 h 6065"/>
              <a:gd name="connsiteX15" fmla="*/ 4508 w 4644"/>
              <a:gd name="connsiteY15" fmla="*/ 3501 h 6065"/>
              <a:gd name="connsiteX16" fmla="*/ 4634 w 4644"/>
              <a:gd name="connsiteY16" fmla="*/ 3583 h 6065"/>
              <a:gd name="connsiteX17" fmla="*/ 4609 w 4644"/>
              <a:gd name="connsiteY17" fmla="*/ 3732 h 6065"/>
              <a:gd name="connsiteX18" fmla="*/ 2499 w 4644"/>
              <a:gd name="connsiteY18" fmla="*/ 6022 h 6065"/>
              <a:gd name="connsiteX19" fmla="*/ 2396 w 4644"/>
              <a:gd name="connsiteY19" fmla="*/ 6065 h 6065"/>
              <a:gd name="connsiteX20" fmla="*/ 2294 w 4644"/>
              <a:gd name="connsiteY20" fmla="*/ 6022 h 6065"/>
              <a:gd name="connsiteX21" fmla="*/ 184 w 4644"/>
              <a:gd name="connsiteY21" fmla="*/ 3732 h 6065"/>
              <a:gd name="connsiteX22" fmla="*/ 159 w 4644"/>
              <a:gd name="connsiteY22" fmla="*/ 3583 h 6065"/>
              <a:gd name="connsiteX23" fmla="*/ 284 w 4644"/>
              <a:gd name="connsiteY23" fmla="*/ 3501 h 6065"/>
              <a:gd name="connsiteX24" fmla="*/ 606 w 4644"/>
              <a:gd name="connsiteY24" fmla="*/ 3501 h 6065"/>
              <a:gd name="connsiteX25" fmla="*/ 743 w 4644"/>
              <a:gd name="connsiteY25" fmla="*/ 3364 h 6065"/>
              <a:gd name="connsiteX26" fmla="*/ 732 w 4644"/>
              <a:gd name="connsiteY26" fmla="*/ 1264 h 6065"/>
              <a:gd name="connsiteX27" fmla="*/ 38 w 4644"/>
              <a:gd name="connsiteY27" fmla="*/ 0 h 6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644" h="6065">
                <a:moveTo>
                  <a:pt x="38" y="0"/>
                </a:moveTo>
                <a:cubicBezTo>
                  <a:pt x="-167" y="-1"/>
                  <a:pt x="503" y="0"/>
                  <a:pt x="736" y="0"/>
                </a:cubicBezTo>
                <a:lnTo>
                  <a:pt x="2985" y="0"/>
                </a:lnTo>
                <a:lnTo>
                  <a:pt x="2996" y="0"/>
                </a:lnTo>
                <a:lnTo>
                  <a:pt x="3001" y="0"/>
                </a:lnTo>
                <a:lnTo>
                  <a:pt x="3001" y="0"/>
                </a:lnTo>
                <a:lnTo>
                  <a:pt x="3208" y="21"/>
                </a:lnTo>
                <a:cubicBezTo>
                  <a:pt x="3687" y="119"/>
                  <a:pt x="4048" y="543"/>
                  <a:pt x="4048" y="1052"/>
                </a:cubicBezTo>
                <a:lnTo>
                  <a:pt x="4002" y="1348"/>
                </a:lnTo>
                <a:lnTo>
                  <a:pt x="4002" y="1348"/>
                </a:lnTo>
                <a:lnTo>
                  <a:pt x="4048" y="1052"/>
                </a:lnTo>
                <a:lnTo>
                  <a:pt x="4048" y="1446"/>
                </a:lnTo>
                <a:lnTo>
                  <a:pt x="4050" y="1451"/>
                </a:lnTo>
                <a:cubicBezTo>
                  <a:pt x="4050" y="1531"/>
                  <a:pt x="4050" y="3285"/>
                  <a:pt x="4050" y="3364"/>
                </a:cubicBezTo>
                <a:cubicBezTo>
                  <a:pt x="4050" y="3446"/>
                  <a:pt x="4107" y="3501"/>
                  <a:pt x="4187" y="3501"/>
                </a:cubicBezTo>
                <a:lnTo>
                  <a:pt x="4508" y="3501"/>
                </a:lnTo>
                <a:cubicBezTo>
                  <a:pt x="4559" y="3501"/>
                  <a:pt x="4613" y="3538"/>
                  <a:pt x="4634" y="3583"/>
                </a:cubicBezTo>
                <a:cubicBezTo>
                  <a:pt x="4654" y="3631"/>
                  <a:pt x="4643" y="3695"/>
                  <a:pt x="4609" y="3732"/>
                </a:cubicBezTo>
                <a:lnTo>
                  <a:pt x="2499" y="6022"/>
                </a:lnTo>
                <a:cubicBezTo>
                  <a:pt x="2472" y="6049"/>
                  <a:pt x="2435" y="6065"/>
                  <a:pt x="2396" y="6065"/>
                </a:cubicBezTo>
                <a:cubicBezTo>
                  <a:pt x="2358" y="6065"/>
                  <a:pt x="2321" y="6049"/>
                  <a:pt x="2294" y="6022"/>
                </a:cubicBezTo>
                <a:lnTo>
                  <a:pt x="184" y="3732"/>
                </a:lnTo>
                <a:cubicBezTo>
                  <a:pt x="150" y="3695"/>
                  <a:pt x="138" y="3631"/>
                  <a:pt x="159" y="3583"/>
                </a:cubicBezTo>
                <a:cubicBezTo>
                  <a:pt x="179" y="3538"/>
                  <a:pt x="234" y="3501"/>
                  <a:pt x="284" y="3501"/>
                </a:cubicBezTo>
                <a:lnTo>
                  <a:pt x="606" y="3501"/>
                </a:lnTo>
                <a:cubicBezTo>
                  <a:pt x="686" y="3501"/>
                  <a:pt x="743" y="3446"/>
                  <a:pt x="743" y="3364"/>
                </a:cubicBezTo>
                <a:cubicBezTo>
                  <a:pt x="748" y="3272"/>
                  <a:pt x="738" y="2373"/>
                  <a:pt x="732" y="1264"/>
                </a:cubicBezTo>
                <a:cubicBezTo>
                  <a:pt x="726" y="155"/>
                  <a:pt x="243" y="1"/>
                  <a:pt x="38" y="0"/>
                </a:cubicBezTo>
                <a:close/>
              </a:path>
            </a:pathLst>
          </a:custGeom>
          <a:gradFill flip="none" rotWithShape="1">
            <a:gsLst>
              <a:gs pos="0">
                <a:schemeClr val="accent6">
                  <a:lumMod val="40000"/>
                  <a:lumOff val="60000"/>
                </a:schemeClr>
              </a:gs>
              <a:gs pos="90000">
                <a:schemeClr val="accent6"/>
              </a:gs>
            </a:gsLst>
            <a:lin ang="8100000" scaled="0"/>
            <a:tileRect/>
          </a:gradFill>
          <a:ln>
            <a:noFill/>
          </a:ln>
          <a:effectLst>
            <a:outerShdw blurRad="50800" dist="63500" dir="8100000" algn="tr" rotWithShape="0">
              <a:schemeClr val="accent6">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none" lIns="179705" tIns="71755" rIns="107950" bIns="28829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lvl="0" algn="ctr">
              <a:spcBef>
                <a:spcPct val="0"/>
              </a:spcBef>
              <a:spcAft>
                <a:spcPct val="0"/>
              </a:spcAft>
              <a:buClrTx/>
              <a:buSzTx/>
              <a:buFontTx/>
            </a:pPr>
            <a:r>
              <a:rPr lang="en-US" altLang="zh-CN" sz="2400" b="1">
                <a:solidFill>
                  <a:srgbClr val="FFFFFF"/>
                </a:solidFill>
                <a:latin typeface="+mn-ea"/>
                <a:cs typeface="+mn-ea"/>
                <a:sym typeface="+mn-ea"/>
              </a:rPr>
              <a:t>06</a:t>
            </a:r>
            <a:endParaRPr lang="en-US" altLang="zh-CN" sz="2400" b="1">
              <a:solidFill>
                <a:srgbClr val="FFFFFF"/>
              </a:solidFill>
              <a:latin typeface="+mn-ea"/>
              <a:cs typeface="+mn-ea"/>
              <a:sym typeface="+mn-ea"/>
            </a:endParaRPr>
          </a:p>
        </p:txBody>
      </p:sp>
    </p:spTree>
    <p:custDataLst>
      <p:tags r:id="rId27"/>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87985" y="139700"/>
            <a:ext cx="7080250" cy="583565"/>
          </a:xfrm>
          <a:prstGeom prst="rect">
            <a:avLst/>
          </a:prstGeom>
          <a:noFill/>
        </p:spPr>
        <p:txBody>
          <a:bodyPr wrap="square" rtlCol="0">
            <a:spAutoFit/>
          </a:bodyPr>
          <a:p>
            <a:r>
              <a:rPr lang="zh-CN" altLang="en-US" sz="3200" b="1"/>
              <a:t>对比实验</a:t>
            </a:r>
            <a:r>
              <a:rPr lang="en-US" altLang="zh-CN" sz="3200" b="1"/>
              <a:t> </a:t>
            </a:r>
            <a:endParaRPr lang="en-US" altLang="zh-CN" sz="3200" b="1"/>
          </a:p>
        </p:txBody>
      </p:sp>
      <p:pic>
        <p:nvPicPr>
          <p:cNvPr id="280577774" name="图片 1"/>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5023485" y="823595"/>
            <a:ext cx="6953885" cy="2962275"/>
          </a:xfrm>
          <a:prstGeom prst="rect">
            <a:avLst/>
          </a:prstGeom>
          <a:noFill/>
          <a:ln>
            <a:noFill/>
          </a:ln>
        </p:spPr>
      </p:pic>
      <p:graphicFrame>
        <p:nvGraphicFramePr>
          <p:cNvPr id="5" name="表格 4"/>
          <p:cNvGraphicFramePr/>
          <p:nvPr>
            <p:custDataLst>
              <p:tags r:id="rId2"/>
            </p:custDataLst>
          </p:nvPr>
        </p:nvGraphicFramePr>
        <p:xfrm>
          <a:off x="5191125" y="4018915"/>
          <a:ext cx="6618605" cy="2186940"/>
        </p:xfrm>
        <a:graphic>
          <a:graphicData uri="http://schemas.openxmlformats.org/drawingml/2006/table">
            <a:tbl>
              <a:tblPr/>
              <a:tblGrid>
                <a:gridCol w="812800"/>
                <a:gridCol w="464820"/>
                <a:gridCol w="464185"/>
                <a:gridCol w="465455"/>
                <a:gridCol w="463550"/>
                <a:gridCol w="464185"/>
                <a:gridCol w="465455"/>
                <a:gridCol w="464185"/>
                <a:gridCol w="464185"/>
                <a:gridCol w="579755"/>
                <a:gridCol w="580390"/>
                <a:gridCol w="465455"/>
                <a:gridCol w="464185"/>
              </a:tblGrid>
              <a:tr h="455295">
                <a:tc rowSpan="2">
                  <a:txBody>
                    <a:bodyPr/>
                    <a:p>
                      <a:pPr marL="0" indent="0" algn="ctr">
                        <a:spcBef>
                          <a:spcPct val="0"/>
                        </a:spcBef>
                        <a:spcAft>
                          <a:spcPct val="0"/>
                        </a:spcAft>
                      </a:pPr>
                      <a:r>
                        <a:rPr lang="en-US" altLang="zh-CN" sz="900">
                          <a:latin typeface="Times New Roman" panose="02020603050405020304"/>
                          <a:ea typeface="宋体" panose="02010600030101010101" pitchFamily="2" charset="-122"/>
                        </a:rPr>
                        <a:t>Method</a:t>
                      </a:r>
                      <a:endParaRPr lang="en-US" altLang="zh-CN" sz="900">
                        <a:latin typeface="Times New Roman" panose="02020603050405020304"/>
                        <a:ea typeface="宋体" panose="02010600030101010101" pitchFamily="2" charset="-122"/>
                      </a:endParaRPr>
                    </a:p>
                  </a:txBody>
                  <a:tcPr marL="0" marR="0" marT="0" marB="0" anchor="ctr" anchorCtr="0">
                    <a:lnL>
                      <a:noFill/>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6350" cap="flat" cmpd="sng">
                      <a:solidFill>
                        <a:srgbClr val="000008"/>
                      </a:solidFill>
                      <a:prstDash val="solid"/>
                      <a:headEnd type="none" w="med" len="med"/>
                      <a:tailEnd type="none" w="med" len="med"/>
                    </a:lnB>
                    <a:noFill/>
                  </a:tcPr>
                </a:tc>
                <a:tc gridSpan="4">
                  <a:txBody>
                    <a:bodyPr/>
                    <a:p>
                      <a:pPr marL="0" indent="0" algn="ctr">
                        <a:spcBef>
                          <a:spcPct val="0"/>
                        </a:spcBef>
                        <a:spcAft>
                          <a:spcPct val="0"/>
                        </a:spcAft>
                      </a:pPr>
                      <a:r>
                        <a:rPr lang="en-US" altLang="zh-CN" sz="900">
                          <a:latin typeface="Times New Roman" panose="02020603050405020304"/>
                          <a:ea typeface="宋体" panose="02010600030101010101" pitchFamily="2" charset="-122"/>
                        </a:rPr>
                        <a:t>16h</a:t>
                      </a:r>
                      <a:endParaRPr lang="en-US" altLang="zh-CN" sz="900">
                        <a:latin typeface="Times New Roman" panose="02020603050405020304"/>
                        <a:ea typeface="宋体" panose="02010600030101010101" pitchFamily="2" charset="-122"/>
                      </a:endParaRPr>
                    </a:p>
                  </a:txBody>
                  <a:tcPr marL="0" marR="0" marT="0" marB="0" anchor="ctr"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hMerge="1">
                  <a:tcP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tcPr>
                </a:tc>
                <a:tc hMerge="1">
                  <a:tcP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tcPr>
                </a:tc>
                <a:tc hMerge="1">
                  <a:tcPr>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tcPr>
                </a:tc>
                <a:tc gridSpan="4">
                  <a:txBody>
                    <a:bodyPr/>
                    <a:p>
                      <a:pPr marL="0" indent="0" algn="ctr">
                        <a:spcBef>
                          <a:spcPct val="0"/>
                        </a:spcBef>
                        <a:spcAft>
                          <a:spcPct val="0"/>
                        </a:spcAft>
                      </a:pPr>
                      <a:r>
                        <a:rPr lang="en-US" altLang="zh-CN" sz="900">
                          <a:latin typeface="Times New Roman" panose="02020603050405020304"/>
                          <a:ea typeface="宋体" panose="02010600030101010101" pitchFamily="2" charset="-122"/>
                        </a:rPr>
                        <a:t>24h</a:t>
                      </a:r>
                      <a:endParaRPr lang="en-US" altLang="zh-CN" sz="9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hMerge="1">
                  <a:tcP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tcPr>
                </a:tc>
                <a:tc hMerge="1">
                  <a:tcP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tcPr>
                </a:tc>
                <a:tc hMerge="1">
                  <a:tcPr>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tcPr>
                </a:tc>
                <a:tc gridSpan="4">
                  <a:txBody>
                    <a:bodyPr/>
                    <a:p>
                      <a:pPr marL="0" indent="0" algn="ctr">
                        <a:spcBef>
                          <a:spcPct val="0"/>
                        </a:spcBef>
                        <a:spcAft>
                          <a:spcPct val="0"/>
                        </a:spcAft>
                      </a:pPr>
                      <a:r>
                        <a:rPr lang="en-US" altLang="zh-CN" sz="900">
                          <a:latin typeface="Times New Roman" panose="02020603050405020304"/>
                          <a:ea typeface="宋体" panose="02010600030101010101" pitchFamily="2" charset="-122"/>
                        </a:rPr>
                        <a:t>32h</a:t>
                      </a:r>
                      <a:endParaRPr lang="en-US" altLang="zh-CN" sz="9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a:noFill/>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hMerge="1">
                  <a:tcP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tcPr>
                </a:tc>
                <a:tc hMerge="1">
                  <a:tcP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tcPr>
                </a:tc>
                <a:tc hMerge="1">
                  <a:tcPr>
                    <a:lnR>
                      <a:noFill/>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tcPr>
                </a:tc>
              </a:tr>
              <a:tr h="274955">
                <a:tc vMerge="1">
                  <a:tcPr>
                    <a:lnL>
                      <a:noFill/>
                    </a:lnL>
                    <a:lnR w="9525" cap="flat" cmpd="sng">
                      <a:solidFill>
                        <a:srgbClr val="000008"/>
                      </a:solidFill>
                      <a:prstDash val="solid"/>
                      <a:headEnd type="none" w="med" len="med"/>
                      <a:tailEnd type="none" w="med" len="med"/>
                    </a:lnR>
                    <a:lnB w="6350" cap="flat" cmpd="sng">
                      <a:solidFill>
                        <a:srgbClr val="000008"/>
                      </a:solidFill>
                      <a:prstDash val="solid"/>
                      <a:headEnd type="none" w="med" len="med"/>
                      <a:tailEnd type="none" w="med" len="med"/>
                    </a:lnB>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MAE</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RMSE</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Times New Roman" panose="02020603050405020304"/>
                        </a:rPr>
                        <a:t>WAPE</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Times New Roman" panose="02020603050405020304"/>
                        </a:rPr>
                        <a:t>CORR</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MAE</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RMSE</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Times New Roman" panose="02020603050405020304"/>
                        </a:rPr>
                        <a:t>WAPE</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Times New Roman" panose="02020603050405020304"/>
                        </a:rPr>
                        <a:t>CORR</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MAE</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RMSE</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Times New Roman" panose="02020603050405020304"/>
                        </a:rPr>
                        <a:t>WAPE</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Times New Roman" panose="02020603050405020304"/>
                        </a:rPr>
                        <a:t>CORR</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a:noFill/>
                    </a:lnR>
                    <a:lnT w="19050" cap="flat" cmpd="sng">
                      <a:solidFill>
                        <a:srgbClr val="000008"/>
                      </a:solidFill>
                      <a:prstDash val="solid"/>
                      <a:headEnd type="none" w="med" len="med"/>
                      <a:tailEnd type="none" w="med" len="med"/>
                    </a:lnT>
                    <a:lnB w="19050" cap="flat" cmpd="sng">
                      <a:solidFill>
                        <a:srgbClr val="000008"/>
                      </a:solidFill>
                      <a:prstDash val="solid"/>
                      <a:headEnd type="none" w="med" len="med"/>
                      <a:tailEnd type="none" w="med" len="med"/>
                    </a:lnB>
                    <a:noFill/>
                  </a:tcPr>
                </a:tc>
              </a:tr>
              <a:tr h="311150">
                <a:tc>
                  <a:txBody>
                    <a:bodyPr/>
                    <a:p>
                      <a:pPr marL="0" indent="0" algn="ctr">
                        <a:spcBef>
                          <a:spcPct val="0"/>
                        </a:spcBef>
                        <a:spcAft>
                          <a:spcPct val="0"/>
                        </a:spcAft>
                      </a:pPr>
                      <a:r>
                        <a:rPr lang="en-US" altLang="zh-CN" sz="900">
                          <a:latin typeface="Times New Roman" panose="02020603050405020304"/>
                          <a:ea typeface="宋体" panose="02010600030101010101" pitchFamily="2" charset="-122"/>
                        </a:rPr>
                        <a:t>HI</a:t>
                      </a:r>
                      <a:endParaRPr lang="en-US" altLang="zh-CN" sz="900">
                        <a:latin typeface="Times New Roman" panose="02020603050405020304"/>
                        <a:ea typeface="宋体" panose="02010600030101010101" pitchFamily="2" charset="-122"/>
                      </a:endParaRPr>
                    </a:p>
                  </a:txBody>
                  <a:tcPr marL="0" marR="0" marT="0" marB="0" anchor="t" anchorCtr="0">
                    <a:lnL>
                      <a:noFill/>
                    </a:lnL>
                    <a:lnR w="9525" cap="flat" cmpd="sng">
                      <a:solidFill>
                        <a:srgbClr val="000008"/>
                      </a:solidFill>
                      <a:prstDash val="solid"/>
                      <a:headEnd type="none" w="med" len="med"/>
                      <a:tailEnd type="none" w="med" len="med"/>
                    </a:lnR>
                    <a:lnT w="63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11.820</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17.031</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0.42</a:t>
                      </a:r>
                      <a:r>
                        <a:rPr lang="en-US" altLang="zh-CN" sz="800">
                          <a:latin typeface="Times New Roman" panose="02020603050405020304"/>
                          <a:ea typeface="Times New Roman" panose="02020603050405020304"/>
                        </a:rPr>
                        <a:t>1</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0.567</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11.856</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16.901</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0.422</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0.5702</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13.68</a:t>
                      </a:r>
                      <a:r>
                        <a:rPr lang="en-US" altLang="zh-CN" sz="800">
                          <a:latin typeface="Times New Roman" panose="02020603050405020304"/>
                          <a:ea typeface="Times New Roman" panose="02020603050405020304"/>
                        </a:rPr>
                        <a:t>1</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19.0925</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0.48</a:t>
                      </a:r>
                      <a:r>
                        <a:rPr lang="en-US" altLang="zh-CN" sz="800">
                          <a:latin typeface="Times New Roman" panose="02020603050405020304"/>
                          <a:ea typeface="Times New Roman" panose="02020603050405020304"/>
                        </a:rPr>
                        <a:t>7</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0.45</a:t>
                      </a:r>
                      <a:r>
                        <a:rPr lang="en-US" altLang="zh-CN" sz="800">
                          <a:latin typeface="Times New Roman" panose="02020603050405020304"/>
                          <a:ea typeface="Times New Roman" panose="02020603050405020304"/>
                        </a:rPr>
                        <a:t>8</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a:noFill/>
                    </a:lnR>
                    <a:lnT w="19050" cap="flat" cmpd="sng">
                      <a:solidFill>
                        <a:srgbClr val="000008"/>
                      </a:solidFill>
                      <a:prstDash val="solid"/>
                      <a:headEnd type="none" w="med" len="med"/>
                      <a:tailEnd type="none" w="med" len="med"/>
                    </a:lnT>
                    <a:lnB>
                      <a:noFill/>
                    </a:lnB>
                    <a:noFill/>
                  </a:tcPr>
                </a:tc>
              </a:tr>
              <a:tr h="379095">
                <a:tc>
                  <a:txBody>
                    <a:bodyPr/>
                    <a:p>
                      <a:pPr marL="0" indent="0" algn="ctr">
                        <a:spcBef>
                          <a:spcPct val="0"/>
                        </a:spcBef>
                        <a:spcAft>
                          <a:spcPct val="0"/>
                        </a:spcAft>
                      </a:pPr>
                      <a:r>
                        <a:rPr lang="en-US" altLang="zh-CN" sz="900">
                          <a:latin typeface="Times New Roman" panose="02020603050405020304"/>
                          <a:ea typeface="宋体" panose="02010600030101010101" pitchFamily="2" charset="-122"/>
                        </a:rPr>
                        <a:t>AGCRN</a:t>
                      </a:r>
                      <a:endParaRPr lang="en-US" altLang="zh-CN" sz="900">
                        <a:latin typeface="Times New Roman" panose="02020603050405020304"/>
                        <a:ea typeface="宋体" panose="02010600030101010101" pitchFamily="2" charset="-122"/>
                      </a:endParaRPr>
                    </a:p>
                  </a:txBody>
                  <a:tcPr marL="0" marR="0" marT="0" marB="0" anchor="t" anchorCtr="0">
                    <a:lnL>
                      <a:noFill/>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10.70</a:t>
                      </a:r>
                      <a:r>
                        <a:rPr lang="en-US" altLang="zh-CN" sz="800">
                          <a:latin typeface="Times New Roman" panose="02020603050405020304"/>
                          <a:ea typeface="Times New Roman" panose="02020603050405020304"/>
                        </a:rPr>
                        <a:t>4</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15.27</a:t>
                      </a:r>
                      <a:r>
                        <a:rPr lang="en-US" altLang="zh-CN" sz="800">
                          <a:latin typeface="Times New Roman" panose="02020603050405020304"/>
                          <a:ea typeface="Times New Roman" panose="02020603050405020304"/>
                        </a:rPr>
                        <a:t>4</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0.38</a:t>
                      </a:r>
                      <a:r>
                        <a:rPr lang="en-US" altLang="zh-CN" sz="800">
                          <a:latin typeface="Times New Roman" panose="02020603050405020304"/>
                          <a:ea typeface="Times New Roman" panose="02020603050405020304"/>
                        </a:rPr>
                        <a:t>1</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0.59</a:t>
                      </a:r>
                      <a:r>
                        <a:rPr lang="en-US" altLang="zh-CN" sz="800">
                          <a:latin typeface="Times New Roman" panose="02020603050405020304"/>
                          <a:ea typeface="Times New Roman" panose="02020603050405020304"/>
                        </a:rPr>
                        <a:t>3</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11.20</a:t>
                      </a:r>
                      <a:r>
                        <a:rPr lang="en-US" altLang="zh-CN" sz="800">
                          <a:latin typeface="Times New Roman" panose="02020603050405020304"/>
                          <a:ea typeface="Times New Roman" panose="02020603050405020304"/>
                        </a:rPr>
                        <a:t>2</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15.735</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0.398</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0.5528</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11.536</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16.0474</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0.41</a:t>
                      </a:r>
                      <a:r>
                        <a:rPr lang="en-US" altLang="zh-CN" sz="800">
                          <a:latin typeface="Times New Roman" panose="02020603050405020304"/>
                          <a:ea typeface="Times New Roman" panose="02020603050405020304"/>
                        </a:rPr>
                        <a:t>1</a:t>
                      </a:r>
                      <a:endParaRPr lang="en-US" altLang="zh-CN" sz="800" u="sng">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0.481</a:t>
                      </a:r>
                      <a:endParaRPr lang="en-US" altLang="zh-CN" sz="800" u="sng">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a:noFill/>
                    </a:lnR>
                    <a:lnT>
                      <a:noFill/>
                    </a:lnT>
                    <a:lnB>
                      <a:noFill/>
                    </a:lnB>
                    <a:noFill/>
                  </a:tcPr>
                </a:tc>
              </a:tr>
              <a:tr h="456565">
                <a:tc>
                  <a:txBody>
                    <a:bodyPr/>
                    <a:p>
                      <a:pPr marL="0" indent="0" algn="ctr">
                        <a:spcBef>
                          <a:spcPct val="0"/>
                        </a:spcBef>
                        <a:spcAft>
                          <a:spcPct val="0"/>
                        </a:spcAft>
                      </a:pPr>
                      <a:r>
                        <a:rPr lang="en-US" altLang="zh-CN" sz="900">
                          <a:latin typeface="Times New Roman" panose="02020603050405020304"/>
                          <a:ea typeface="宋体" panose="02010600030101010101" pitchFamily="2" charset="-122"/>
                        </a:rPr>
                        <a:t>Autoformer</a:t>
                      </a:r>
                      <a:endParaRPr lang="en-US" altLang="zh-CN" sz="900">
                        <a:latin typeface="Times New Roman" panose="02020603050405020304"/>
                        <a:ea typeface="宋体" panose="02010600030101010101" pitchFamily="2" charset="-122"/>
                      </a:endParaRPr>
                    </a:p>
                  </a:txBody>
                  <a:tcPr marL="0" marR="0" marT="0" marB="0" anchor="t" anchorCtr="0">
                    <a:lnL>
                      <a:noFill/>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14.79</a:t>
                      </a:r>
                      <a:r>
                        <a:rPr lang="en-US" altLang="zh-CN" sz="800">
                          <a:latin typeface="Times New Roman" panose="02020603050405020304"/>
                          <a:ea typeface="Times New Roman" panose="02020603050405020304"/>
                        </a:rPr>
                        <a:t>1</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19.743</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0.46</a:t>
                      </a:r>
                      <a:r>
                        <a:rPr lang="en-US" altLang="zh-CN" sz="800">
                          <a:latin typeface="Times New Roman" panose="02020603050405020304"/>
                          <a:ea typeface="Times New Roman" panose="02020603050405020304"/>
                        </a:rPr>
                        <a:t>6</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0.607</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12.163</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16.65</a:t>
                      </a:r>
                      <a:r>
                        <a:rPr lang="en-US" altLang="zh-CN" sz="800">
                          <a:latin typeface="Times New Roman" panose="02020603050405020304"/>
                          <a:ea typeface="Times New Roman" panose="02020603050405020304"/>
                        </a:rPr>
                        <a:t>9</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0.43</a:t>
                      </a:r>
                      <a:r>
                        <a:rPr lang="en-US" altLang="zh-CN" sz="800">
                          <a:latin typeface="Times New Roman" panose="02020603050405020304"/>
                          <a:ea typeface="Times New Roman" panose="02020603050405020304"/>
                        </a:rPr>
                        <a:t>3</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0.5877</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12.99</a:t>
                      </a:r>
                      <a:r>
                        <a:rPr lang="en-US" altLang="zh-CN" sz="800">
                          <a:latin typeface="Times New Roman" panose="02020603050405020304"/>
                          <a:ea typeface="Times New Roman" panose="02020603050405020304"/>
                        </a:rPr>
                        <a:t>7</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17.6139</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0.46</a:t>
                      </a:r>
                      <a:r>
                        <a:rPr lang="en-US" altLang="zh-CN" sz="800">
                          <a:latin typeface="Times New Roman" panose="02020603050405020304"/>
                          <a:ea typeface="Times New Roman" panose="02020603050405020304"/>
                        </a:rPr>
                        <a:t>3</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0.54</a:t>
                      </a:r>
                      <a:r>
                        <a:rPr lang="en-US" altLang="zh-CN" sz="800">
                          <a:latin typeface="Times New Roman" panose="02020603050405020304"/>
                          <a:ea typeface="Times New Roman" panose="02020603050405020304"/>
                        </a:rPr>
                        <a:t>1</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a:noFill/>
                    </a:lnR>
                    <a:lnT>
                      <a:noFill/>
                    </a:lnT>
                    <a:lnB>
                      <a:noFill/>
                    </a:lnB>
                    <a:noFill/>
                  </a:tcPr>
                </a:tc>
              </a:tr>
              <a:tr h="309880">
                <a:tc>
                  <a:txBody>
                    <a:bodyPr/>
                    <a:p>
                      <a:pPr marL="0" indent="0" algn="ctr">
                        <a:spcBef>
                          <a:spcPct val="0"/>
                        </a:spcBef>
                        <a:spcAft>
                          <a:spcPct val="0"/>
                        </a:spcAft>
                      </a:pPr>
                      <a:r>
                        <a:rPr lang="en-US" altLang="zh-CN" sz="900">
                          <a:latin typeface="Times New Roman" panose="02020603050405020304"/>
                          <a:ea typeface="宋体" panose="02010600030101010101" pitchFamily="2" charset="-122"/>
                        </a:rPr>
                        <a:t>Informer</a:t>
                      </a:r>
                      <a:endParaRPr lang="en-US" altLang="zh-CN" sz="900">
                        <a:latin typeface="Times New Roman" panose="02020603050405020304"/>
                        <a:ea typeface="宋体" panose="02010600030101010101" pitchFamily="2" charset="-122"/>
                      </a:endParaRPr>
                    </a:p>
                  </a:txBody>
                  <a:tcPr marL="0" marR="0" marT="0" marB="0" anchor="t" anchorCtr="0">
                    <a:lnL>
                      <a:noFill/>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10.1</a:t>
                      </a:r>
                      <a:r>
                        <a:rPr lang="en-US" altLang="zh-CN" sz="800">
                          <a:latin typeface="Times New Roman" panose="02020603050405020304"/>
                          <a:ea typeface="Times New Roman" panose="02020603050405020304"/>
                        </a:rPr>
                        <a:t>80</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14.732</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0.362</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0.61</a:t>
                      </a:r>
                      <a:r>
                        <a:rPr lang="en-US" altLang="zh-CN" sz="800">
                          <a:latin typeface="Times New Roman" panose="02020603050405020304"/>
                          <a:ea typeface="Times New Roman" panose="02020603050405020304"/>
                        </a:rPr>
                        <a:t>4</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10.72</a:t>
                      </a:r>
                      <a:r>
                        <a:rPr lang="en-US" altLang="zh-CN" sz="800">
                          <a:latin typeface="Times New Roman" panose="02020603050405020304"/>
                          <a:ea typeface="Times New Roman" panose="02020603050405020304"/>
                        </a:rPr>
                        <a:t>5</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15.313</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0.38</a:t>
                      </a:r>
                      <a:r>
                        <a:rPr lang="en-US" altLang="zh-CN" sz="800">
                          <a:latin typeface="Times New Roman" panose="02020603050405020304"/>
                          <a:ea typeface="Times New Roman" panose="02020603050405020304"/>
                        </a:rPr>
                        <a:t>2</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0.5772</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11.27</a:t>
                      </a:r>
                      <a:r>
                        <a:rPr lang="en-US" altLang="zh-CN" sz="800">
                          <a:latin typeface="Times New Roman" panose="02020603050405020304"/>
                          <a:ea typeface="Times New Roman" panose="02020603050405020304"/>
                        </a:rPr>
                        <a:t>1</a:t>
                      </a:r>
                      <a:endParaRPr lang="en-US" altLang="zh-CN" sz="800">
                        <a:latin typeface="Times New Roman" panose="02020603050405020304"/>
                        <a:ea typeface="Times New Roman" panose="02020603050405020304"/>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15.9321</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0.401</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ctr">
                        <a:spcBef>
                          <a:spcPct val="0"/>
                        </a:spcBef>
                        <a:spcAft>
                          <a:spcPct val="0"/>
                        </a:spcAft>
                      </a:pPr>
                      <a:r>
                        <a:rPr lang="en-US" altLang="zh-CN" sz="800">
                          <a:latin typeface="Times New Roman" panose="02020603050405020304"/>
                          <a:ea typeface="宋体" panose="02010600030101010101" pitchFamily="2" charset="-122"/>
                        </a:rPr>
                        <a:t>0.539</a:t>
                      </a:r>
                      <a:endParaRPr lang="en-US" altLang="zh-CN" sz="800">
                        <a:latin typeface="Times New Roman" panose="02020603050405020304"/>
                        <a:ea typeface="宋体" panose="02010600030101010101" pitchFamily="2" charset="-122"/>
                      </a:endParaRPr>
                    </a:p>
                  </a:txBody>
                  <a:tcPr marL="0" marR="0" marT="0" marB="0" anchor="t" anchorCtr="0">
                    <a:lnL w="9525" cap="flat" cmpd="sng">
                      <a:solidFill>
                        <a:srgbClr val="000008"/>
                      </a:solidFill>
                      <a:prstDash val="solid"/>
                      <a:headEnd type="none" w="med" len="med"/>
                      <a:tailEnd type="none" w="med" len="med"/>
                    </a:lnL>
                    <a:lnR>
                      <a:noFill/>
                    </a:lnR>
                    <a:lnT>
                      <a:noFill/>
                    </a:lnT>
                    <a:lnB w="19050" cap="flat" cmpd="sng">
                      <a:solidFill>
                        <a:srgbClr val="000008"/>
                      </a:solidFill>
                      <a:prstDash val="solid"/>
                      <a:headEnd type="none" w="med" len="med"/>
                      <a:tailEnd type="none" w="med" len="med"/>
                    </a:lnB>
                    <a:noFill/>
                  </a:tcPr>
                </a:tc>
              </a:tr>
            </a:tbl>
          </a:graphicData>
        </a:graphic>
      </p:graphicFrame>
      <p:graphicFrame>
        <p:nvGraphicFramePr>
          <p:cNvPr id="8" name="表格 7"/>
          <p:cNvGraphicFramePr/>
          <p:nvPr>
            <p:custDataLst>
              <p:tags r:id="rId3"/>
            </p:custDataLst>
          </p:nvPr>
        </p:nvGraphicFramePr>
        <p:xfrm>
          <a:off x="439420" y="1825625"/>
          <a:ext cx="4023360" cy="3939540"/>
        </p:xfrm>
        <a:graphic>
          <a:graphicData uri="http://schemas.openxmlformats.org/drawingml/2006/table">
            <a:tbl>
              <a:tblPr/>
              <a:tblGrid>
                <a:gridCol w="785495"/>
                <a:gridCol w="781685"/>
                <a:gridCol w="781685"/>
                <a:gridCol w="893445"/>
                <a:gridCol w="781050"/>
              </a:tblGrid>
              <a:tr h="358140">
                <a:tc>
                  <a:txBody>
                    <a:bodyPr/>
                    <a:p>
                      <a:pPr marL="0" indent="0" algn="just">
                        <a:spcBef>
                          <a:spcPct val="0"/>
                        </a:spcBef>
                        <a:spcAft>
                          <a:spcPct val="0"/>
                        </a:spcAft>
                      </a:pPr>
                      <a:r>
                        <a:rPr lang="en-US" altLang="zh-CN" sz="1100">
                          <a:latin typeface="Times New Roman" panose="02020603050405020304"/>
                          <a:ea typeface="Times New Roman" panose="02020603050405020304"/>
                        </a:rPr>
                        <a:t>Station</a:t>
                      </a:r>
                      <a:endParaRPr lang="en-US" altLang="zh-CN" sz="1100">
                        <a:latin typeface="Times New Roman" panose="02020603050405020304"/>
                        <a:ea typeface="Times New Roman" panose="02020603050405020304"/>
                      </a:endParaRPr>
                    </a:p>
                  </a:txBody>
                  <a:tcPr marL="68580" marR="68580" marT="0" marB="0" anchor="t" anchorCtr="0">
                    <a:lnL>
                      <a:noFill/>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Times New Roman" panose="02020603050405020304"/>
                        </a:rPr>
                        <a:t>MAE</a:t>
                      </a:r>
                      <a:endParaRPr lang="en-US" altLang="zh-CN" sz="1100">
                        <a:latin typeface="Times New Roman" panose="02020603050405020304"/>
                        <a:ea typeface="Times New Roman" panose="02020603050405020304"/>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Times New Roman" panose="02020603050405020304"/>
                        </a:rPr>
                        <a:t>RMSE</a:t>
                      </a:r>
                      <a:endParaRPr lang="en-US" altLang="zh-CN" sz="1100">
                        <a:latin typeface="Times New Roman" panose="02020603050405020304"/>
                        <a:ea typeface="Times New Roman" panose="02020603050405020304"/>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Times New Roman" panose="02020603050405020304"/>
                        </a:rPr>
                        <a:t>MAPE</a:t>
                      </a:r>
                      <a:endParaRPr lang="en-US" altLang="zh-CN" sz="1100">
                        <a:latin typeface="Times New Roman" panose="02020603050405020304"/>
                        <a:ea typeface="Times New Roman" panose="02020603050405020304"/>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Times New Roman" panose="02020603050405020304"/>
                        </a:rPr>
                        <a:t>WAPE</a:t>
                      </a:r>
                      <a:endParaRPr lang="en-US" altLang="zh-CN" sz="1100">
                        <a:latin typeface="Times New Roman" panose="02020603050405020304"/>
                        <a:ea typeface="Times New Roman" panose="02020603050405020304"/>
                      </a:endParaRPr>
                    </a:p>
                  </a:txBody>
                  <a:tcPr marL="68580" marR="68580" marT="0" marB="0" anchor="t" anchorCtr="0">
                    <a:lnL w="9525" cap="flat" cmpd="sng">
                      <a:solidFill>
                        <a:srgbClr val="000008"/>
                      </a:solidFill>
                      <a:prstDash val="solid"/>
                      <a:headEnd type="none" w="med" len="med"/>
                      <a:tailEnd type="none" w="med" len="med"/>
                    </a:lnL>
                    <a:lnR>
                      <a:noFill/>
                    </a:lnR>
                    <a:lnT w="19050" cap="flat" cmpd="sng">
                      <a:solidFill>
                        <a:srgbClr val="000008"/>
                      </a:solidFill>
                      <a:prstDash val="solid"/>
                      <a:headEnd type="none" w="med" len="med"/>
                      <a:tailEnd type="none" w="med" len="med"/>
                    </a:lnT>
                    <a:lnB w="9525" cap="flat" cmpd="sng">
                      <a:solidFill>
                        <a:srgbClr val="000008"/>
                      </a:solidFill>
                      <a:prstDash val="solid"/>
                      <a:headEnd type="none" w="med" len="med"/>
                      <a:tailEnd type="none" w="med" len="med"/>
                    </a:lnB>
                    <a:noFill/>
                  </a:tcPr>
                </a:tc>
              </a:tr>
              <a:tr h="358140">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1335A</a:t>
                      </a:r>
                      <a:endParaRPr lang="en-US" altLang="zh-CN" sz="1100">
                        <a:latin typeface="Times New Roman" panose="02020603050405020304"/>
                        <a:ea typeface="宋体" panose="02010600030101010101" pitchFamily="2" charset="-122"/>
                      </a:endParaRPr>
                    </a:p>
                  </a:txBody>
                  <a:tcPr marL="68580" marR="68580" marT="0" marB="0" anchor="t" anchorCtr="0">
                    <a:lnL>
                      <a:noFill/>
                    </a:lnL>
                    <a:lnR w="9525" cap="flat" cmpd="sng">
                      <a:solidFill>
                        <a:srgbClr val="000008"/>
                      </a:solidFill>
                      <a:prstDash val="solid"/>
                      <a:headEnd type="none" w="med" len="med"/>
                      <a:tailEnd type="none" w="med" len="med"/>
                    </a:lnR>
                    <a:lnT w="9525" cap="flat" cmpd="sng">
                      <a:solidFill>
                        <a:srgbClr val="000008"/>
                      </a:solidFill>
                      <a:prstDash val="solid"/>
                      <a:headEnd type="none" w="med" len="med"/>
                      <a:tailEnd type="none" w="med" len="med"/>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9.4111</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9525" cap="flat" cmpd="sng">
                      <a:solidFill>
                        <a:srgbClr val="000008"/>
                      </a:solidFill>
                      <a:prstDash val="solid"/>
                      <a:headEnd type="none" w="med" len="med"/>
                      <a:tailEnd type="none" w="med" len="med"/>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12.7471</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9525" cap="flat" cmpd="sng">
                      <a:solidFill>
                        <a:srgbClr val="000008"/>
                      </a:solidFill>
                      <a:prstDash val="solid"/>
                      <a:headEnd type="none" w="med" len="med"/>
                      <a:tailEnd type="none" w="med" len="med"/>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72.3178</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w="9525" cap="flat" cmpd="sng">
                      <a:solidFill>
                        <a:srgbClr val="000008"/>
                      </a:solidFill>
                      <a:prstDash val="solid"/>
                      <a:headEnd type="none" w="med" len="med"/>
                      <a:tailEnd type="none" w="med" len="med"/>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0.3606</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a:noFill/>
                    </a:lnR>
                    <a:lnT w="9525" cap="flat" cmpd="sng">
                      <a:solidFill>
                        <a:srgbClr val="000008"/>
                      </a:solidFill>
                      <a:prstDash val="solid"/>
                      <a:headEnd type="none" w="med" len="med"/>
                      <a:tailEnd type="none" w="med" len="med"/>
                    </a:lnT>
                    <a:lnB>
                      <a:noFill/>
                    </a:lnB>
                    <a:noFill/>
                  </a:tcPr>
                </a:tc>
              </a:tr>
              <a:tr h="358140">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1336A</a:t>
                      </a:r>
                      <a:endParaRPr lang="en-US" altLang="zh-CN" sz="1100">
                        <a:latin typeface="Times New Roman" panose="02020603050405020304"/>
                        <a:ea typeface="宋体" panose="02010600030101010101" pitchFamily="2" charset="-122"/>
                      </a:endParaRPr>
                    </a:p>
                  </a:txBody>
                  <a:tcPr marL="68580" marR="68580" marT="0" marB="0" anchor="t" anchorCtr="0">
                    <a:lnL>
                      <a:noFill/>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9.8936</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13.3689</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42.7812</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0.3425</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a:noFill/>
                    </a:lnR>
                    <a:lnT>
                      <a:noFill/>
                    </a:lnT>
                    <a:lnB>
                      <a:noFill/>
                    </a:lnB>
                    <a:noFill/>
                  </a:tcPr>
                </a:tc>
              </a:tr>
              <a:tr h="358140">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1337A</a:t>
                      </a:r>
                      <a:endParaRPr lang="en-US" altLang="zh-CN" sz="1100">
                        <a:latin typeface="Times New Roman" panose="02020603050405020304"/>
                        <a:ea typeface="宋体" panose="02010600030101010101" pitchFamily="2" charset="-122"/>
                      </a:endParaRPr>
                    </a:p>
                  </a:txBody>
                  <a:tcPr marL="68580" marR="68580" marT="0" marB="0" anchor="t" anchorCtr="0">
                    <a:lnL>
                      <a:noFill/>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11.1494</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14.8103</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79.9186</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0.3907</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a:noFill/>
                    </a:lnR>
                    <a:lnT>
                      <a:noFill/>
                    </a:lnT>
                    <a:lnB>
                      <a:noFill/>
                    </a:lnB>
                    <a:noFill/>
                  </a:tcPr>
                </a:tc>
              </a:tr>
              <a:tr h="358140">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1338A</a:t>
                      </a:r>
                      <a:endParaRPr lang="en-US" altLang="zh-CN" sz="1100">
                        <a:latin typeface="Times New Roman" panose="02020603050405020304"/>
                        <a:ea typeface="宋体" panose="02010600030101010101" pitchFamily="2" charset="-122"/>
                      </a:endParaRPr>
                    </a:p>
                  </a:txBody>
                  <a:tcPr marL="68580" marR="68580" marT="0" marB="0" anchor="t" anchorCtr="0">
                    <a:lnL>
                      <a:noFill/>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13.1485</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17.7274</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93.4336</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0.4485</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a:noFill/>
                    </a:lnR>
                    <a:lnT>
                      <a:noFill/>
                    </a:lnT>
                    <a:lnB>
                      <a:noFill/>
                    </a:lnB>
                    <a:noFill/>
                  </a:tcPr>
                </a:tc>
              </a:tr>
              <a:tr h="358140">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1339A</a:t>
                      </a:r>
                      <a:endParaRPr lang="en-US" altLang="zh-CN" sz="1100">
                        <a:latin typeface="Times New Roman" panose="02020603050405020304"/>
                        <a:ea typeface="宋体" panose="02010600030101010101" pitchFamily="2" charset="-122"/>
                      </a:endParaRPr>
                    </a:p>
                  </a:txBody>
                  <a:tcPr marL="68580" marR="68580" marT="0" marB="0" anchor="t" anchorCtr="0">
                    <a:lnL>
                      <a:noFill/>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7.5907</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10.4621</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36.7435</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0.2933</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a:noFill/>
                    </a:lnR>
                    <a:lnT>
                      <a:noFill/>
                    </a:lnT>
                    <a:lnB>
                      <a:noFill/>
                    </a:lnB>
                    <a:noFill/>
                  </a:tcPr>
                </a:tc>
              </a:tr>
              <a:tr h="358140">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1340A</a:t>
                      </a:r>
                      <a:endParaRPr lang="en-US" altLang="zh-CN" sz="1100">
                        <a:latin typeface="Times New Roman" panose="02020603050405020304"/>
                        <a:ea typeface="宋体" panose="02010600030101010101" pitchFamily="2" charset="-122"/>
                      </a:endParaRPr>
                    </a:p>
                  </a:txBody>
                  <a:tcPr marL="68580" marR="68580" marT="0" marB="0" anchor="t" anchorCtr="0">
                    <a:lnL>
                      <a:noFill/>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13.8435</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18.6431</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113.0364</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0.5042</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a:noFill/>
                    </a:lnR>
                    <a:lnT>
                      <a:noFill/>
                    </a:lnT>
                    <a:lnB>
                      <a:noFill/>
                    </a:lnB>
                    <a:noFill/>
                  </a:tcPr>
                </a:tc>
              </a:tr>
              <a:tr h="358140">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1341A</a:t>
                      </a:r>
                      <a:endParaRPr lang="en-US" altLang="zh-CN" sz="1100">
                        <a:latin typeface="Times New Roman" panose="02020603050405020304"/>
                        <a:ea typeface="宋体" panose="02010600030101010101" pitchFamily="2" charset="-122"/>
                      </a:endParaRPr>
                    </a:p>
                  </a:txBody>
                  <a:tcPr marL="68580" marR="68580" marT="0" marB="0" anchor="t" anchorCtr="0">
                    <a:lnL>
                      <a:noFill/>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11.2464</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15.6111</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74.5447</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0.3897</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a:noFill/>
                    </a:lnR>
                    <a:lnT>
                      <a:noFill/>
                    </a:lnT>
                    <a:lnB>
                      <a:noFill/>
                    </a:lnB>
                    <a:noFill/>
                  </a:tcPr>
                </a:tc>
              </a:tr>
              <a:tr h="358140">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1342A</a:t>
                      </a:r>
                      <a:endParaRPr lang="en-US" altLang="zh-CN" sz="1100">
                        <a:latin typeface="Times New Roman" panose="02020603050405020304"/>
                        <a:ea typeface="宋体" panose="02010600030101010101" pitchFamily="2" charset="-122"/>
                      </a:endParaRPr>
                    </a:p>
                  </a:txBody>
                  <a:tcPr marL="68580" marR="68580" marT="0" marB="0" anchor="t" anchorCtr="0">
                    <a:lnL>
                      <a:noFill/>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9.8101</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13.7017</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73.4722</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0.3795</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a:noFill/>
                    </a:lnR>
                    <a:lnT>
                      <a:noFill/>
                    </a:lnT>
                    <a:lnB>
                      <a:noFill/>
                    </a:lnB>
                    <a:noFill/>
                  </a:tcPr>
                </a:tc>
              </a:tr>
              <a:tr h="358140">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1343A</a:t>
                      </a:r>
                      <a:endParaRPr lang="en-US" altLang="zh-CN" sz="1100">
                        <a:latin typeface="Times New Roman" panose="02020603050405020304"/>
                        <a:ea typeface="宋体" panose="02010600030101010101" pitchFamily="2" charset="-122"/>
                      </a:endParaRPr>
                    </a:p>
                  </a:txBody>
                  <a:tcPr marL="68580" marR="68580" marT="0" marB="0" anchor="t" anchorCtr="0">
                    <a:lnL>
                      <a:noFill/>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11.2076</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15.4785</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65.1525</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a:noFill/>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0.3906</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a:noFill/>
                    </a:lnR>
                    <a:lnT>
                      <a:noFill/>
                    </a:lnT>
                    <a:lnB>
                      <a:noFill/>
                    </a:lnB>
                    <a:noFill/>
                  </a:tcPr>
                </a:tc>
              </a:tr>
              <a:tr h="358140">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1344A</a:t>
                      </a:r>
                      <a:endParaRPr lang="en-US" altLang="zh-CN" sz="1100">
                        <a:latin typeface="Times New Roman" panose="02020603050405020304"/>
                        <a:ea typeface="宋体" panose="02010600030101010101" pitchFamily="2" charset="-122"/>
                      </a:endParaRPr>
                    </a:p>
                  </a:txBody>
                  <a:tcPr marL="68580" marR="68580" marT="0" marB="0" anchor="t" anchorCtr="0">
                    <a:lnL>
                      <a:noFill/>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10.3656</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13.7685</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77.2753</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w="9525" cap="flat" cmpd="sng">
                      <a:solidFill>
                        <a:srgbClr val="000008"/>
                      </a:solidFill>
                      <a:prstDash val="solid"/>
                      <a:headEnd type="none" w="med" len="med"/>
                      <a:tailEnd type="none" w="med" len="med"/>
                    </a:lnR>
                    <a:lnT>
                      <a:noFill/>
                    </a:lnT>
                    <a:lnB w="19050" cap="flat" cmpd="sng">
                      <a:solidFill>
                        <a:srgbClr val="000008"/>
                      </a:solidFill>
                      <a:prstDash val="solid"/>
                      <a:headEnd type="none" w="med" len="med"/>
                      <a:tailEnd type="none" w="med" len="med"/>
                    </a:lnB>
                    <a:noFill/>
                  </a:tcPr>
                </a:tc>
                <a:tc>
                  <a:txBody>
                    <a:bodyPr/>
                    <a:p>
                      <a:pPr marL="0" indent="0" algn="just">
                        <a:spcBef>
                          <a:spcPct val="0"/>
                        </a:spcBef>
                        <a:spcAft>
                          <a:spcPct val="0"/>
                        </a:spcAft>
                      </a:pPr>
                      <a:r>
                        <a:rPr lang="en-US" altLang="zh-CN" sz="1100">
                          <a:latin typeface="Times New Roman" panose="02020603050405020304"/>
                          <a:ea typeface="宋体" panose="02010600030101010101" pitchFamily="2" charset="-122"/>
                        </a:rPr>
                        <a:t>0.4361</a:t>
                      </a:r>
                      <a:endParaRPr lang="en-US" altLang="zh-CN" sz="1100">
                        <a:latin typeface="Times New Roman" panose="02020603050405020304"/>
                        <a:ea typeface="宋体" panose="02010600030101010101" pitchFamily="2" charset="-122"/>
                      </a:endParaRPr>
                    </a:p>
                  </a:txBody>
                  <a:tcPr marL="68580" marR="68580" marT="0" marB="0" anchor="t" anchorCtr="0">
                    <a:lnL w="9525" cap="flat" cmpd="sng">
                      <a:solidFill>
                        <a:srgbClr val="000008"/>
                      </a:solidFill>
                      <a:prstDash val="solid"/>
                      <a:headEnd type="none" w="med" len="med"/>
                      <a:tailEnd type="none" w="med" len="med"/>
                    </a:lnL>
                    <a:lnR>
                      <a:noFill/>
                    </a:lnR>
                    <a:lnT>
                      <a:noFill/>
                    </a:lnT>
                    <a:lnB w="19050" cap="flat" cmpd="sng">
                      <a:solidFill>
                        <a:srgbClr val="000008"/>
                      </a:solidFill>
                      <a:prstDash val="solid"/>
                      <a:headEnd type="none" w="med" len="med"/>
                      <a:tailEnd type="none" w="med" len="med"/>
                    </a:lnB>
                    <a:noFill/>
                  </a:tcPr>
                </a:tc>
              </a:tr>
            </a:tbl>
          </a:graphicData>
        </a:graphic>
      </p:graphicFrame>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0.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31058_5*a*1"/>
  <p:tag name="KSO_WM_TEMPLATE_CATEGORY" val="diagram"/>
  <p:tag name="KSO_WM_TEMPLATE_INDEX" val="20231058"/>
  <p:tag name="KSO_WM_UNIT_LAYERLEVEL" val="1"/>
  <p:tag name="KSO_WM_TAG_VERSION" val="3.0"/>
  <p:tag name="KSO_WM_BEAUTIFY_FLAG" val="#wm#"/>
  <p:tag name="KSO_WM_DIAGRAM_GROUP_CODE" val="l1-1"/>
  <p:tag name="KSO_WM_UNIT_PRESET_TEXT" val="单击此处添加标题"/>
  <p:tag name="KSO_WM_UNIT_TEXT_TYPE" val="1"/>
  <p:tag name="KSO_WM_UNIT_TEXT_FILL_FORE_SCHEMECOLOR_INDEX" val="13"/>
  <p:tag name="KSO_WM_UNIT_TEXT_FILL_TYPE" val="1"/>
  <p:tag name="KSO_WM_UNIT_USESOURCEFORMAT_APPLY" val="1"/>
</p:tagLst>
</file>

<file path=ppt/tags/tag11.xml><?xml version="1.0" encoding="utf-8"?>
<p:tagLst xmlns:p="http://schemas.openxmlformats.org/presentationml/2006/main">
  <p:tag name="KSO_WM_UNIT_LINE_FORE_SCHEMECOLOR_INDEX_BRIGHTNESS" val="0.35"/>
  <p:tag name="KSO_WM_UNIT_LINE_FILL_TYPE" val="2"/>
  <p:tag name="KSO_WM_UNIT_HIGHLIGHT" val="0"/>
  <p:tag name="KSO_WM_UNIT_COMPATIBLE" val="0"/>
  <p:tag name="KSO_WM_UNIT_DIAGRAM_ISNUMVISUAL" val="0"/>
  <p:tag name="KSO_WM_UNIT_DIAGRAM_ISREFERUNIT" val="0"/>
  <p:tag name="KSO_WM_UNIT_ID" val="diagram20231058_5*l_i*1_1"/>
  <p:tag name="KSO_WM_TEMPLATE_CATEGORY" val="diagram"/>
  <p:tag name="KSO_WM_TEMPLATE_INDEX" val="20231058"/>
  <p:tag name="KSO_WM_UNIT_LAYERLEVEL" val="1_1"/>
  <p:tag name="KSO_WM_TAG_VERSION" val="3.0"/>
  <p:tag name="KSO_WM_UNIT_TYPE" val="l_i"/>
  <p:tag name="KSO_WM_UNIT_INDEX" val="1_1"/>
  <p:tag name="KSO_WM_DIAGRAM_GROUP_CODE" val="l1-1"/>
  <p:tag name="KSO_WM_DIAGRAM_VERSION" val="3"/>
  <p:tag name="KSO_WM_DIAGRAM_COLOR_TRICK" val="4"/>
  <p:tag name="KSO_WM_DIAGRAM_COLOR_TEXT_CAN_REMOVE" val="n"/>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solidLine&quot;:{&quot;brightness&quot;:0.5,&quot;colorType&quot;:1,&quot;foreColorIndex&quot;:15,&quot;transparency&quot;:0.800000011920929},&quot;type&quot;:1},&quot;shadow&quot;:{&quot;colorType&quot;:0},&quot;threeD&quot;:{&quot;curvedSurface&quot;:{&quot;brightness&quot;:0,&quot;colorType&quot;:2,&quot;rgb&quot;:&quot;#000000&quot;},&quot;depth&quot;:{&quot;colorType&quot;:0}}},&quot;text&quot;:{&quot;fill&quot;:{},&quot;glow&quot;:{},&quot;line&quot;:{},&quot;shadow&quot;:{},&quot;threeD&quot;:{}}}"/>
  <p:tag name="KSO_WM_BEAUTIFY_FLAG" val="#wm#"/>
  <p:tag name="KSO_WM_UNIT_LINE_FORE_SCHEMECOLOR_INDEX" val="15"/>
  <p:tag name="KSO_WM_UNIT_USESOURCEFORMAT_APPLY" val="1"/>
</p:tagLst>
</file>

<file path=ppt/tags/tag1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058_5*l_h_f*1_1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35"/>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单击此处添加文本内容，简明扼要地阐述您的观点"/>
  <p:tag name="KSO_WM_UNIT_TEXT_FILL_FORE_SCHEMECOLOR_INDEX" val="1"/>
  <p:tag name="KSO_WM_UNIT_TEXT_FILL_TYPE" val="1"/>
  <p:tag name="KSO_WM_UNIT_USESOURCEFORMAT_APPLY" val="1"/>
</p:tagLst>
</file>

<file path=ppt/tags/tag1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058_5*l_h_a*1_1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BEAUTIFY_FLAG" val="#wm#"/>
  <p:tag name="KSO_WM_UNIT_PRESET_TEXT" val="添加标题"/>
  <p:tag name="KSO_WM_UNIT_TEXT_FILL_FORE_SCHEMECOLOR_INDEX" val="1"/>
  <p:tag name="KSO_WM_UNIT_TEXT_FILL_TYPE" val="1"/>
  <p:tag name="KSO_WM_UNIT_USESOURCEFORMAT_APPLY" val="1"/>
</p:tagLst>
</file>

<file path=ppt/tags/tag14.xml><?xml version="1.0" encoding="utf-8"?>
<p:tagLst xmlns:p="http://schemas.openxmlformats.org/presentationml/2006/main">
  <p:tag name="KSO_WM_UNIT_SHADOW_SCHEMECOLOR_INDEX_BRIGHTNESS" val="-0.25"/>
  <p:tag name="KSO_WM_UNIT_SHADOW_SCHEMECOLOR_INDEX" val="5"/>
  <p:tag name="KSO_WM_UNIT_TEXT_FILL_FORE_SCHEMECOLOR_INDEX_BRIGHTNESS" val="0"/>
  <p:tag name="KSO_WM_UNIT_TEXT_FILL_TYPE" val="1"/>
  <p:tag name="KSO_WM_UNIT_HIGHLIGHT" val="0"/>
  <p:tag name="KSO_WM_UNIT_COMPATIBLE" val="0"/>
  <p:tag name="KSO_WM_UNIT_DIAGRAM_ISNUMVISUAL" val="0"/>
  <p:tag name="KSO_WM_UNIT_DIAGRAM_ISREFERUNIT" val="0"/>
  <p:tag name="KSO_WM_UNIT_ID" val="diagram20231058_5*l_h_i*1_1_2"/>
  <p:tag name="KSO_WM_TEMPLATE_CATEGORY" val="diagram"/>
  <p:tag name="KSO_WM_TEMPLATE_INDEX" val="20231058"/>
  <p:tag name="KSO_WM_UNIT_LAYERLEVEL" val="1_1_1"/>
  <p:tag name="KSO_WM_TAG_VERSION" val="3.0"/>
  <p:tag name="KSO_WM_UNIT_TYPE" val="l_h_i"/>
  <p:tag name="KSO_WM_UNIT_INDEX" val="1_1_2"/>
  <p:tag name="KSO_WM_DIAGRAM_VERSION" val="3"/>
  <p:tag name="KSO_WM_DIAGRAM_COLOR_TRICK" val="4"/>
  <p:tag name="KSO_WM_DIAGRAM_COLOR_TEXT_CAN_REMOVE" val="n"/>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solid&quot;:{&quot;brightness&quot;:0,&quot;colorType&quot;:1,&quot;foreColorIndex&quot;:5,&quot;transparency&quot;:0},&quot;type&quot;:1},&quot;glow&quot;:{&quot;colorType&quot;:0},&quot;line&quot;:{&quot;type&quot;:0},&quot;shadow&quot;:{&quot;brightness&quot;:-0.25,&quot;colorType&quot;:1,&quot;foreColorIndex&quot;:5,&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1"/>
  <p:tag name="KSO_WM_UNIT_FILL_FORE_SCHEMECOLOR_INDEX" val="5"/>
  <p:tag name="KSO_WM_UNIT_FILL_FORE_SCHEMECOLOR_INDEX_BRIGHTNESS" val="0"/>
  <p:tag name="KSO_WM_UNIT_USESOURCEFORMAT_APPLY" val="1"/>
</p:tagLst>
</file>

<file path=ppt/tags/tag15.xml><?xml version="1.0" encoding="utf-8"?>
<p:tagLst xmlns:p="http://schemas.openxmlformats.org/presentationml/2006/main">
  <p:tag name="KSO_WM_UNIT_FILL_FORE_SCHEMECOLOR_INDEX_1_BRIGHTNESS" val="0.4"/>
  <p:tag name="KSO_WM_UNIT_FILL_FORE_SCHEMECOLOR_INDEX_1" val="5"/>
  <p:tag name="KSO_WM_UNIT_FILL_FORE_SCHEMECOLOR_INDEX_1_POS" val="0"/>
  <p:tag name="KSO_WM_UNIT_FILL_FORE_SCHEMECOLOR_INDEX_1_TRANS" val="0"/>
  <p:tag name="KSO_WM_UNIT_FILL_FORE_SCHEMECOLOR_INDEX_2_BRIGHTNESS" val="0"/>
  <p:tag name="KSO_WM_UNIT_FILL_FORE_SCHEMECOLOR_INDEX_2" val="5"/>
  <p:tag name="KSO_WM_UNIT_FILL_FORE_SCHEMECOLOR_INDEX_2_POS" val="0.9"/>
  <p:tag name="KSO_WM_UNIT_FILL_FORE_SCHEMECOLOR_INDEX_2_TRANS" val="0"/>
  <p:tag name="KSO_WM_UNIT_FILL_GRADIENT_TYPE" val="0"/>
  <p:tag name="KSO_WM_UNIT_FILL_GRADIENT_ANGLE" val="135"/>
  <p:tag name="KSO_WM_UNIT_FILL_GRADIENT_DIRECTION" val="2"/>
  <p:tag name="KSO_WM_UNIT_SHADOW_SCHEMECOLOR_INDEX_BRIGHTNESS" val="-0.25"/>
  <p:tag name="KSO_WM_UNIT_SHADOW_SCHEMECOLOR_INDEX" val="5"/>
  <p:tag name="KSO_WM_UNIT_TEXT_FILL_FORE_SCHEMECOLOR_INDEX_BRIGHTNESS" val="0"/>
  <p:tag name="KSO_WM_UNIT_HIGHLIGHT" val="0"/>
  <p:tag name="KSO_WM_UNIT_COMPATIBLE" val="0"/>
  <p:tag name="KSO_WM_UNIT_DIAGRAM_ISNUMVISUAL" val="0"/>
  <p:tag name="KSO_WM_UNIT_DIAGRAM_ISREFERUNIT" val="0"/>
  <p:tag name="KSO_WM_UNIT_ID" val="diagram20231058_5*l_h_i*1_1_1"/>
  <p:tag name="KSO_WM_TEMPLATE_CATEGORY" val="diagram"/>
  <p:tag name="KSO_WM_TEMPLATE_INDEX" val="20231058"/>
  <p:tag name="KSO_WM_UNIT_LAYERLEVEL" val="1_1_1"/>
  <p:tag name="KSO_WM_TAG_VERSION" val="3.0"/>
  <p:tag name="KSO_WM_UNIT_TYPE" val="l_h_i"/>
  <p:tag name="KSO_WM_UNIT_INDEX" val="1_1_1"/>
  <p:tag name="KSO_WM_DIAGRAM_VERSION" val="3"/>
  <p:tag name="KSO_WM_DIAGRAM_COLOR_TRICK" val="4"/>
  <p:tag name="KSO_WM_DIAGRAM_COLOR_TEXT_CAN_REMOVE" val="n"/>
  <p:tag name="KSO_WM_DIAGRAM_GROUP_CODE" val="l1-1"/>
  <p:tag name="KSO_WM_UNIT_SUBTYPE" val="d"/>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gradient&quot;:[{&quot;brightness&quot;:0.6000000238418579,&quot;colorType&quot;:1,&quot;foreColorIndex&quot;:5,&quot;pos&quot;:0,&quot;transparency&quot;:0},{&quot;brightness&quot;:0,&quot;colorType&quot;:1,&quot;foreColorIndex&quot;:5,&quot;pos&quot;:0.899999976158142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USESOURCEFORMAT_APPLY" val="1"/>
</p:tagLst>
</file>

<file path=ppt/tags/tag1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058_5*l_h_f*1_2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35"/>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单击此处添加文本具体内容，简明扼要地阐述您的观点"/>
  <p:tag name="KSO_WM_UNIT_TEXT_FILL_FORE_SCHEMECOLOR_INDEX" val="1"/>
  <p:tag name="KSO_WM_UNIT_TEXT_FILL_TYPE" val="1"/>
  <p:tag name="KSO_WM_UNIT_USESOURCEFORMAT_APPLY" val="1"/>
</p:tagLst>
</file>

<file path=ppt/tags/tag17.xml><?xml version="1.0" encoding="utf-8"?>
<p:tagLst xmlns:p="http://schemas.openxmlformats.org/presentationml/2006/main">
  <p:tag name="KSO_WM_UNIT_SHADOW_SCHEMECOLOR_INDEX_BRIGHTNESS" val="-0.25"/>
  <p:tag name="KSO_WM_UNIT_SHADOW_SCHEMECOLOR_INDEX" val="6"/>
  <p:tag name="KSO_WM_UNIT_TEXT_FILL_FORE_SCHEMECOLOR_INDEX_BRIGHTNESS" val="0"/>
  <p:tag name="KSO_WM_UNIT_TEXT_FILL_TYPE" val="1"/>
  <p:tag name="KSO_WM_UNIT_HIGHLIGHT" val="0"/>
  <p:tag name="KSO_WM_UNIT_COMPATIBLE" val="0"/>
  <p:tag name="KSO_WM_UNIT_DIAGRAM_ISNUMVISUAL" val="0"/>
  <p:tag name="KSO_WM_UNIT_DIAGRAM_ISREFERUNIT" val="0"/>
  <p:tag name="KSO_WM_UNIT_ID" val="diagram20231058_5*l_h_i*1_2_2"/>
  <p:tag name="KSO_WM_TEMPLATE_CATEGORY" val="diagram"/>
  <p:tag name="KSO_WM_TEMPLATE_INDEX" val="20231058"/>
  <p:tag name="KSO_WM_UNIT_LAYERLEVEL" val="1_1_1"/>
  <p:tag name="KSO_WM_TAG_VERSION" val="3.0"/>
  <p:tag name="KSO_WM_UNIT_TYPE" val="l_h_i"/>
  <p:tag name="KSO_WM_UNIT_INDEX" val="1_2_2"/>
  <p:tag name="KSO_WM_DIAGRAM_VERSION" val="3"/>
  <p:tag name="KSO_WM_DIAGRAM_COLOR_TRICK" val="4"/>
  <p:tag name="KSO_WM_DIAGRAM_COLOR_TEXT_CAN_REMOVE" val="n"/>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solid&quot;:{&quot;brightness&quot;:0,&quot;colorType&quot;:1,&quot;foreColorIndex&quot;:6,&quot;transparency&quot;:0},&quot;type&quot;:1},&quot;glow&quot;:{&quot;colorType&quot;:0},&quot;line&quot;:{&quot;type&quot;:0},&quot;shadow&quot;:{&quot;brightness&quot;:-0.25,&quot;colorType&quot;:1,&quot;foreColorIndex&quot;:6,&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1"/>
  <p:tag name="KSO_WM_UNIT_FILL_FORE_SCHEMECOLOR_INDEX" val="6"/>
  <p:tag name="KSO_WM_UNIT_FILL_FORE_SCHEMECOLOR_INDEX_BRIGHTNESS" val="0"/>
  <p:tag name="KSO_WM_UNIT_USESOURCEFORMAT_APPLY" val="1"/>
</p:tagLst>
</file>

<file path=ppt/tags/tag18.xml><?xml version="1.0" encoding="utf-8"?>
<p:tagLst xmlns:p="http://schemas.openxmlformats.org/presentationml/2006/main">
  <p:tag name="KSO_WM_UNIT_FILL_FORE_SCHEMECOLOR_INDEX_1_BRIGHTNESS" val="0.4"/>
  <p:tag name="KSO_WM_UNIT_FILL_FORE_SCHEMECOLOR_INDEX_1" val="6"/>
  <p:tag name="KSO_WM_UNIT_FILL_FORE_SCHEMECOLOR_INDEX_1_POS" val="0"/>
  <p:tag name="KSO_WM_UNIT_FILL_FORE_SCHEMECOLOR_INDEX_1_TRANS" val="0"/>
  <p:tag name="KSO_WM_UNIT_FILL_FORE_SCHEMECOLOR_INDEX_2_BRIGHTNESS" val="0"/>
  <p:tag name="KSO_WM_UNIT_FILL_FORE_SCHEMECOLOR_INDEX_2" val="6"/>
  <p:tag name="KSO_WM_UNIT_FILL_FORE_SCHEMECOLOR_INDEX_2_POS" val="0.9"/>
  <p:tag name="KSO_WM_UNIT_FILL_FORE_SCHEMECOLOR_INDEX_2_TRANS" val="0"/>
  <p:tag name="KSO_WM_UNIT_FILL_GRADIENT_TYPE" val="0"/>
  <p:tag name="KSO_WM_UNIT_FILL_GRADIENT_ANGLE" val="135"/>
  <p:tag name="KSO_WM_UNIT_FILL_GRADIENT_DIRECTION" val="2"/>
  <p:tag name="KSO_WM_UNIT_SHADOW_SCHEMECOLOR_INDEX_BRIGHTNESS" val="-0.25"/>
  <p:tag name="KSO_WM_UNIT_SHADOW_SCHEMECOLOR_INDEX" val="6"/>
  <p:tag name="KSO_WM_UNIT_TEXT_FILL_FORE_SCHEMECOLOR_INDEX_BRIGHTNESS" val="0"/>
  <p:tag name="KSO_WM_UNIT_HIGHLIGHT" val="0"/>
  <p:tag name="KSO_WM_UNIT_COMPATIBLE" val="0"/>
  <p:tag name="KSO_WM_UNIT_DIAGRAM_ISNUMVISUAL" val="0"/>
  <p:tag name="KSO_WM_UNIT_DIAGRAM_ISREFERUNIT" val="0"/>
  <p:tag name="KSO_WM_UNIT_ID" val="diagram20231058_5*l_h_i*1_2_1"/>
  <p:tag name="KSO_WM_TEMPLATE_CATEGORY" val="diagram"/>
  <p:tag name="KSO_WM_TEMPLATE_INDEX" val="20231058"/>
  <p:tag name="KSO_WM_UNIT_LAYERLEVEL" val="1_1_1"/>
  <p:tag name="KSO_WM_TAG_VERSION" val="3.0"/>
  <p:tag name="KSO_WM_UNIT_TYPE" val="l_h_i"/>
  <p:tag name="KSO_WM_UNIT_INDEX" val="1_2_1"/>
  <p:tag name="KSO_WM_DIAGRAM_VERSION" val="3"/>
  <p:tag name="KSO_WM_DIAGRAM_COLOR_TRICK" val="4"/>
  <p:tag name="KSO_WM_DIAGRAM_COLOR_TEXT_CAN_REMOVE" val="n"/>
  <p:tag name="KSO_WM_DIAGRAM_GROUP_CODE" val="l1-1"/>
  <p:tag name="KSO_WM_UNIT_SUBTYPE" val="d"/>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gradient&quot;:[{&quot;brightness&quot;:0.6000000238418579,&quot;colorType&quot;:1,&quot;foreColorIndex&quot;:6,&quot;pos&quot;:0,&quot;transparency&quot;:0},{&quot;brightness&quot;:0,&quot;colorType&quot;:1,&quot;foreColorIndex&quot;:6,&quot;pos&quot;:0.8999999761581421,&quot;transparency&quot;:0}],&quot;type&quot;:3},&quot;glow&quot;:{&quot;colorType&quot;:0},&quot;line&quot;:{&quot;type&quot;:0},&quot;shadow&quot;:{&quot;brightness&quot;:-0.25,&quot;colorType&quot;:1,&quot;foreColorIndex&quot;:6,&quot;transparency&quot;:0.80000001192092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USESOURCEFORMAT_APPLY" val="1"/>
</p:tagLst>
</file>

<file path=ppt/tags/tag1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1058_5*l_h_a*1_2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6,&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BEAUTIFY_FLAG" val="#wm#"/>
  <p:tag name="KSO_WM_UNIT_PRESET_TEXT" val="添加标题"/>
  <p:tag name="KSO_WM_UNIT_TEXT_FILL_FORE_SCHEMECOLOR_INDEX" val="1"/>
  <p:tag name="KSO_WM_UNIT_TEXT_FILL_TYPE" val="1"/>
  <p:tag name="KSO_WM_UNIT_USESOURCEFORMAT_APPLY" val="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1058_5*l_h_f*1_3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35"/>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单击此处添加文本内容，简明扼要地阐述您的观点"/>
  <p:tag name="KSO_WM_UNIT_TEXT_FILL_FORE_SCHEMECOLOR_INDEX" val="1"/>
  <p:tag name="KSO_WM_UNIT_TEXT_FILL_TYPE" val="1"/>
  <p:tag name="KSO_WM_UNIT_USESOURCEFORMAT_APPLY" val="1"/>
</p:tagLst>
</file>

<file path=ppt/tags/tag21.xml><?xml version="1.0" encoding="utf-8"?>
<p:tagLst xmlns:p="http://schemas.openxmlformats.org/presentationml/2006/main">
  <p:tag name="KSO_WM_UNIT_SHADOW_SCHEMECOLOR_INDEX_BRIGHTNESS" val="-0.5"/>
  <p:tag name="KSO_WM_UNIT_SHADOW_SCHEMECOLOR_INDEX" val="7"/>
  <p:tag name="KSO_WM_UNIT_TEXT_FILL_FORE_SCHEMECOLOR_INDEX_BRIGHTNESS" val="0"/>
  <p:tag name="KSO_WM_UNIT_TEXT_FILL_TYPE" val="1"/>
  <p:tag name="KSO_WM_UNIT_HIGHLIGHT" val="0"/>
  <p:tag name="KSO_WM_UNIT_COMPATIBLE" val="0"/>
  <p:tag name="KSO_WM_UNIT_DIAGRAM_ISNUMVISUAL" val="0"/>
  <p:tag name="KSO_WM_UNIT_DIAGRAM_ISREFERUNIT" val="0"/>
  <p:tag name="KSO_WM_UNIT_ID" val="diagram20231058_5*l_h_i*1_3_2"/>
  <p:tag name="KSO_WM_TEMPLATE_CATEGORY" val="diagram"/>
  <p:tag name="KSO_WM_TEMPLATE_INDEX" val="20231058"/>
  <p:tag name="KSO_WM_UNIT_LAYERLEVEL" val="1_1_1"/>
  <p:tag name="KSO_WM_TAG_VERSION" val="3.0"/>
  <p:tag name="KSO_WM_UNIT_TYPE" val="l_h_i"/>
  <p:tag name="KSO_WM_UNIT_INDEX" val="1_3_2"/>
  <p:tag name="KSO_WM_DIAGRAM_VERSION" val="3"/>
  <p:tag name="KSO_WM_DIAGRAM_COLOR_TRICK" val="4"/>
  <p:tag name="KSO_WM_DIAGRAM_COLOR_TEXT_CAN_REMOVE" val="n"/>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solid&quot;:{&quot;brightness&quot;:0,&quot;colorType&quot;:1,&quot;foreColorIndex&quot;:7,&quot;transparency&quot;:0},&quot;type&quot;:1},&quot;glow&quot;:{&quot;colorType&quot;:0},&quot;line&quot;:{&quot;type&quot;:0},&quot;shadow&quot;:{&quot;brightness&quot;:-0.5,&quot;colorType&quot;:1,&quot;foreColorIndex&quot;:7,&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1"/>
  <p:tag name="KSO_WM_UNIT_FILL_FORE_SCHEMECOLOR_INDEX" val="7"/>
  <p:tag name="KSO_WM_UNIT_FILL_FORE_SCHEMECOLOR_INDEX_BRIGHTNESS" val="0"/>
  <p:tag name="KSO_WM_UNIT_USESOURCEFORMAT_APPLY" val="1"/>
</p:tagLst>
</file>

<file path=ppt/tags/tag22.xml><?xml version="1.0" encoding="utf-8"?>
<p:tagLst xmlns:p="http://schemas.openxmlformats.org/presentationml/2006/main">
  <p:tag name="KSO_WM_UNIT_FILL_FORE_SCHEMECOLOR_INDEX_1_BRIGHTNESS" val="0.4"/>
  <p:tag name="KSO_WM_UNIT_FILL_FORE_SCHEMECOLOR_INDEX_1" val="7"/>
  <p:tag name="KSO_WM_UNIT_FILL_FORE_SCHEMECOLOR_INDEX_1_POS" val="0"/>
  <p:tag name="KSO_WM_UNIT_FILL_FORE_SCHEMECOLOR_INDEX_1_TRANS" val="0"/>
  <p:tag name="KSO_WM_UNIT_FILL_FORE_SCHEMECOLOR_INDEX_2_BRIGHTNESS" val="0"/>
  <p:tag name="KSO_WM_UNIT_FILL_FORE_SCHEMECOLOR_INDEX_2" val="7"/>
  <p:tag name="KSO_WM_UNIT_FILL_FORE_SCHEMECOLOR_INDEX_2_POS" val="0.8"/>
  <p:tag name="KSO_WM_UNIT_FILL_FORE_SCHEMECOLOR_INDEX_2_TRANS" val="0"/>
  <p:tag name="KSO_WM_UNIT_FILL_GRADIENT_TYPE" val="0"/>
  <p:tag name="KSO_WM_UNIT_FILL_GRADIENT_ANGLE" val="135"/>
  <p:tag name="KSO_WM_UNIT_FILL_GRADIENT_DIRECTION" val="2"/>
  <p:tag name="KSO_WM_UNIT_SHADOW_SCHEMECOLOR_INDEX_BRIGHTNESS" val="-0.25"/>
  <p:tag name="KSO_WM_UNIT_SHADOW_SCHEMECOLOR_INDEX" val="7"/>
  <p:tag name="KSO_WM_UNIT_TEXT_FILL_FORE_SCHEMECOLOR_INDEX_BRIGHTNESS" val="0"/>
  <p:tag name="KSO_WM_UNIT_HIGHLIGHT" val="0"/>
  <p:tag name="KSO_WM_UNIT_COMPATIBLE" val="0"/>
  <p:tag name="KSO_WM_UNIT_DIAGRAM_ISNUMVISUAL" val="0"/>
  <p:tag name="KSO_WM_UNIT_DIAGRAM_ISREFERUNIT" val="0"/>
  <p:tag name="KSO_WM_UNIT_ID" val="diagram20231058_5*l_h_i*1_3_1"/>
  <p:tag name="KSO_WM_TEMPLATE_CATEGORY" val="diagram"/>
  <p:tag name="KSO_WM_TEMPLATE_INDEX" val="20231058"/>
  <p:tag name="KSO_WM_UNIT_LAYERLEVEL" val="1_1_1"/>
  <p:tag name="KSO_WM_TAG_VERSION" val="3.0"/>
  <p:tag name="KSO_WM_UNIT_TYPE" val="l_h_i"/>
  <p:tag name="KSO_WM_UNIT_INDEX" val="1_3_1"/>
  <p:tag name="KSO_WM_DIAGRAM_VERSION" val="3"/>
  <p:tag name="KSO_WM_DIAGRAM_COLOR_TRICK" val="4"/>
  <p:tag name="KSO_WM_DIAGRAM_COLOR_TEXT_CAN_REMOVE" val="n"/>
  <p:tag name="KSO_WM_DIAGRAM_GROUP_CODE" val="l1-1"/>
  <p:tag name="KSO_WM_UNIT_SUBTYPE" val="d"/>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gradient&quot;:[{&quot;brightness&quot;:0.6000000238418579,&quot;colorType&quot;:1,&quot;foreColorIndex&quot;:7,&quot;pos&quot;:0,&quot;transparency&quot;:0},{&quot;brightness&quot;:0,&quot;colorType&quot;:1,&quot;foreColorIndex&quot;:7,&quot;pos&quot;:0.800000011920929,&quot;transparency&quot;:0}],&quot;type&quot;:3},&quot;glow&quot;:{&quot;colorType&quot;:0},&quot;line&quot;:{&quot;type&quot;:0},&quot;shadow&quot;:{&quot;brightness&quot;:-0.25,&quot;colorType&quot;:1,&quot;foreColorIndex&quot;:7,&quot;transparency&quot;:0.80000001192092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USESOURCEFORMAT_APPLY" val="1"/>
</p:tagLst>
</file>

<file path=ppt/tags/tag2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3_1"/>
  <p:tag name="KSO_WM_UNIT_ID" val="diagram20231058_5*l_h_a*1_3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7,&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BEAUTIFY_FLAG" val="#wm#"/>
  <p:tag name="KSO_WM_UNIT_PRESET_TEXT" val="添加标题"/>
  <p:tag name="KSO_WM_UNIT_TEXT_FILL_FORE_SCHEMECOLOR_INDEX" val="1"/>
  <p:tag name="KSO_WM_UNIT_TEXT_FILL_TYPE" val="1"/>
  <p:tag name="KSO_WM_UNIT_USESOURCEFORMAT_APPLY" val="1"/>
</p:tagLst>
</file>

<file path=ppt/tags/tag2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058_5*l_h_f*1_4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35"/>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单击此处添加文本具体内容，简明扼要地阐述您的观点"/>
  <p:tag name="KSO_WM_UNIT_TEXT_FILL_FORE_SCHEMECOLOR_INDEX" val="1"/>
  <p:tag name="KSO_WM_UNIT_TEXT_FILL_TYPE" val="1"/>
  <p:tag name="KSO_WM_UNIT_USESOURCEFORMAT_APPLY" val="1"/>
</p:tagLst>
</file>

<file path=ppt/tags/tag2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4_1"/>
  <p:tag name="KSO_WM_UNIT_ID" val="diagram20231058_5*l_h_a*1_4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8,&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BEAUTIFY_FLAG" val="#wm#"/>
  <p:tag name="KSO_WM_UNIT_PRESET_TEXT" val="添加标题"/>
  <p:tag name="KSO_WM_UNIT_TEXT_FILL_FORE_SCHEMECOLOR_INDEX" val="1"/>
  <p:tag name="KSO_WM_UNIT_TEXT_FILL_TYPE" val="1"/>
  <p:tag name="KSO_WM_UNIT_USESOURCEFORMAT_APPLY" val="1"/>
</p:tagLst>
</file>

<file path=ppt/tags/tag26.xml><?xml version="1.0" encoding="utf-8"?>
<p:tagLst xmlns:p="http://schemas.openxmlformats.org/presentationml/2006/main">
  <p:tag name="KSO_WM_UNIT_SHADOW_SCHEMECOLOR_INDEX_BRIGHTNESS" val="-0.25"/>
  <p:tag name="KSO_WM_UNIT_SHADOW_SCHEMECOLOR_INDEX" val="8"/>
  <p:tag name="KSO_WM_UNIT_TEXT_FILL_FORE_SCHEMECOLOR_INDEX_BRIGHTNESS" val="0"/>
  <p:tag name="KSO_WM_UNIT_TEXT_FILL_TYPE" val="1"/>
  <p:tag name="KSO_WM_UNIT_HIGHLIGHT" val="0"/>
  <p:tag name="KSO_WM_UNIT_COMPATIBLE" val="0"/>
  <p:tag name="KSO_WM_UNIT_DIAGRAM_ISNUMVISUAL" val="0"/>
  <p:tag name="KSO_WM_UNIT_DIAGRAM_ISREFERUNIT" val="0"/>
  <p:tag name="KSO_WM_UNIT_ID" val="diagram20231058_5*l_h_i*1_4_2"/>
  <p:tag name="KSO_WM_TEMPLATE_CATEGORY" val="diagram"/>
  <p:tag name="KSO_WM_TEMPLATE_INDEX" val="20231058"/>
  <p:tag name="KSO_WM_UNIT_LAYERLEVEL" val="1_1_1"/>
  <p:tag name="KSO_WM_TAG_VERSION" val="3.0"/>
  <p:tag name="KSO_WM_UNIT_TYPE" val="l_h_i"/>
  <p:tag name="KSO_WM_UNIT_INDEX" val="1_4_2"/>
  <p:tag name="KSO_WM_DIAGRAM_VERSION" val="3"/>
  <p:tag name="KSO_WM_DIAGRAM_COLOR_TRICK" val="4"/>
  <p:tag name="KSO_WM_DIAGRAM_COLOR_TEXT_CAN_REMOVE" val="n"/>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solid&quot;:{&quot;brightness&quot;:0,&quot;colorType&quot;:1,&quot;foreColorIndex&quot;:8,&quot;transparency&quot;:0},&quot;type&quot;:1},&quot;glow&quot;:{&quot;colorType&quot;:0},&quot;line&quot;:{&quot;type&quot;:0},&quot;shadow&quot;:{&quot;brightness&quot;:-0.25,&quot;colorType&quot;:1,&quot;foreColorIndex&quot;:8,&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1"/>
  <p:tag name="KSO_WM_UNIT_FILL_FORE_SCHEMECOLOR_INDEX" val="8"/>
  <p:tag name="KSO_WM_UNIT_FILL_FORE_SCHEMECOLOR_INDEX_BRIGHTNESS" val="0"/>
  <p:tag name="KSO_WM_UNIT_USESOURCEFORMAT_APPLY" val="1"/>
</p:tagLst>
</file>

<file path=ppt/tags/tag27.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9"/>
  <p:tag name="KSO_WM_UNIT_FILL_FORE_SCHEMECOLOR_INDEX_2_TRANS" val="0"/>
  <p:tag name="KSO_WM_UNIT_FILL_GRADIENT_TYPE" val="0"/>
  <p:tag name="KSO_WM_UNIT_FILL_GRADIENT_ANGLE" val="135"/>
  <p:tag name="KSO_WM_UNIT_FILL_GRADIENT_DIRECTION" val="2"/>
  <p:tag name="KSO_WM_UNIT_SHADOW_SCHEMECOLOR_INDEX_BRIGHTNESS" val="-0.25"/>
  <p:tag name="KSO_WM_UNIT_SHADOW_SCHEMECOLOR_INDEX" val="8"/>
  <p:tag name="KSO_WM_UNIT_TEXT_FILL_FORE_SCHEMECOLOR_INDEX_BRIGHTNESS" val="0"/>
  <p:tag name="KSO_WM_UNIT_HIGHLIGHT" val="0"/>
  <p:tag name="KSO_WM_UNIT_COMPATIBLE" val="0"/>
  <p:tag name="KSO_WM_UNIT_DIAGRAM_ISNUMVISUAL" val="0"/>
  <p:tag name="KSO_WM_UNIT_DIAGRAM_ISREFERUNIT" val="0"/>
  <p:tag name="KSO_WM_UNIT_ID" val="diagram20231058_5*l_h_i*1_4_1"/>
  <p:tag name="KSO_WM_TEMPLATE_CATEGORY" val="diagram"/>
  <p:tag name="KSO_WM_TEMPLATE_INDEX" val="20231058"/>
  <p:tag name="KSO_WM_UNIT_LAYERLEVEL" val="1_1_1"/>
  <p:tag name="KSO_WM_TAG_VERSION" val="3.0"/>
  <p:tag name="KSO_WM_UNIT_TYPE" val="l_h_i"/>
  <p:tag name="KSO_WM_UNIT_INDEX" val="1_4_1"/>
  <p:tag name="KSO_WM_DIAGRAM_VERSION" val="3"/>
  <p:tag name="KSO_WM_DIAGRAM_COLOR_TRICK" val="4"/>
  <p:tag name="KSO_WM_DIAGRAM_COLOR_TEXT_CAN_REMOVE" val="n"/>
  <p:tag name="KSO_WM_DIAGRAM_GROUP_CODE" val="l1-1"/>
  <p:tag name="KSO_WM_UNIT_SUBTYPE" val="d"/>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gradient&quot;:[{&quot;brightness&quot;:0.6000000238418579,&quot;colorType&quot;:1,&quot;foreColorIndex&quot;:8,&quot;pos&quot;:0,&quot;transparency&quot;:0},{&quot;brightness&quot;:0,&quot;colorType&quot;:1,&quot;foreColorIndex&quot;:8,&quot;pos&quot;:0.8999999761581421,&quot;transparency&quot;:0}],&quot;type&quot;:3},&quot;glow&quot;:{&quot;colorType&quot;:0},&quot;line&quot;:{&quot;type&quot;:0},&quot;shadow&quot;:{&quot;brightness&quot;:-0.25,&quot;colorType&quot;:1,&quot;foreColorIndex&quot;:8,&quot;transparency&quot;:0.80000001192092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USESOURCEFORMAT_APPLY" val="1"/>
</p:tagLst>
</file>

<file path=ppt/tags/tag2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5_1"/>
  <p:tag name="KSO_WM_UNIT_ID" val="diagram20231058_5*l_h_f*1_5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35"/>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单击此处添加文本具体内容，简明扼要地阐述您的观点"/>
  <p:tag name="KSO_WM_UNIT_TEXT_FILL_FORE_SCHEMECOLOR_INDEX" val="1"/>
  <p:tag name="KSO_WM_UNIT_TEXT_FILL_TYPE" val="1"/>
  <p:tag name="KSO_WM_UNIT_USESOURCEFORMAT_APPLY" val="1"/>
</p:tagLst>
</file>

<file path=ppt/tags/tag2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5_1"/>
  <p:tag name="KSO_WM_UNIT_ID" val="diagram20231058_5*l_h_a*1_5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9,&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BEAUTIFY_FLAG" val="#wm#"/>
  <p:tag name="KSO_WM_UNIT_PRESET_TEXT" val="添加标题"/>
  <p:tag name="KSO_WM_UNIT_TEXT_FILL_FORE_SCHEMECOLOR_INDEX" val="1"/>
  <p:tag name="KSO_WM_UNIT_TEXT_FILL_TYPE" val="1"/>
  <p:tag name="KSO_WM_UNIT_USESOURCEFORMAT_APPLY"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UNIT_SHADOW_SCHEMECOLOR_INDEX_BRIGHTNESS" val="-0.25"/>
  <p:tag name="KSO_WM_UNIT_SHADOW_SCHEMECOLOR_INDEX" val="8"/>
  <p:tag name="KSO_WM_UNIT_TEXT_FILL_FORE_SCHEMECOLOR_INDEX_BRIGHTNESS" val="0"/>
  <p:tag name="KSO_WM_UNIT_TEXT_FILL_TYPE" val="1"/>
  <p:tag name="KSO_WM_UNIT_HIGHLIGHT" val="0"/>
  <p:tag name="KSO_WM_UNIT_COMPATIBLE" val="0"/>
  <p:tag name="KSO_WM_UNIT_DIAGRAM_ISNUMVISUAL" val="0"/>
  <p:tag name="KSO_WM_UNIT_DIAGRAM_ISREFERUNIT" val="0"/>
  <p:tag name="KSO_WM_UNIT_ID" val="diagram20231058_5*l_h_i*1_5_2"/>
  <p:tag name="KSO_WM_TEMPLATE_CATEGORY" val="diagram"/>
  <p:tag name="KSO_WM_TEMPLATE_INDEX" val="20231058"/>
  <p:tag name="KSO_WM_UNIT_LAYERLEVEL" val="1_1_1"/>
  <p:tag name="KSO_WM_TAG_VERSION" val="3.0"/>
  <p:tag name="KSO_WM_UNIT_TYPE" val="l_h_i"/>
  <p:tag name="KSO_WM_UNIT_INDEX" val="1_5_2"/>
  <p:tag name="KSO_WM_DIAGRAM_VERSION" val="3"/>
  <p:tag name="KSO_WM_DIAGRAM_COLOR_TRICK" val="4"/>
  <p:tag name="KSO_WM_DIAGRAM_COLOR_TEXT_CAN_REMOVE" val="n"/>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solid&quot;:{&quot;brightness&quot;:0,&quot;colorType&quot;:1,&quot;foreColorIndex&quot;:9,&quot;transparency&quot;:0},&quot;type&quot;:1},&quot;glow&quot;:{&quot;colorType&quot;:0},&quot;line&quot;:{&quot;type&quot;:0},&quot;shadow&quot;:{&quot;brightness&quot;:-0.25,&quot;colorType&quot;:1,&quot;foreColorIndex&quot;:9,&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1"/>
  <p:tag name="KSO_WM_UNIT_FILL_FORE_SCHEMECOLOR_INDEX" val="9"/>
  <p:tag name="KSO_WM_UNIT_FILL_FORE_SCHEMECOLOR_INDEX_BRIGHTNESS" val="0"/>
  <p:tag name="KSO_WM_UNIT_USESOURCEFORMAT_APPLY" val="1"/>
</p:tagLst>
</file>

<file path=ppt/tags/tag31.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9"/>
  <p:tag name="KSO_WM_UNIT_FILL_FORE_SCHEMECOLOR_INDEX_2_TRANS" val="0"/>
  <p:tag name="KSO_WM_UNIT_FILL_GRADIENT_TYPE" val="0"/>
  <p:tag name="KSO_WM_UNIT_FILL_GRADIENT_ANGLE" val="135"/>
  <p:tag name="KSO_WM_UNIT_FILL_GRADIENT_DIRECTION" val="2"/>
  <p:tag name="KSO_WM_UNIT_SHADOW_SCHEMECOLOR_INDEX_BRIGHTNESS" val="-0.25"/>
  <p:tag name="KSO_WM_UNIT_SHADOW_SCHEMECOLOR_INDEX" val="8"/>
  <p:tag name="KSO_WM_UNIT_TEXT_FILL_FORE_SCHEMECOLOR_INDEX_BRIGHTNESS" val="0"/>
  <p:tag name="KSO_WM_UNIT_HIGHLIGHT" val="0"/>
  <p:tag name="KSO_WM_UNIT_COMPATIBLE" val="0"/>
  <p:tag name="KSO_WM_UNIT_DIAGRAM_ISNUMVISUAL" val="0"/>
  <p:tag name="KSO_WM_UNIT_DIAGRAM_ISREFERUNIT" val="0"/>
  <p:tag name="KSO_WM_UNIT_ID" val="diagram20231058_5*l_h_i*1_5_1"/>
  <p:tag name="KSO_WM_TEMPLATE_CATEGORY" val="diagram"/>
  <p:tag name="KSO_WM_TEMPLATE_INDEX" val="20231058"/>
  <p:tag name="KSO_WM_UNIT_LAYERLEVEL" val="1_1_1"/>
  <p:tag name="KSO_WM_TAG_VERSION" val="3.0"/>
  <p:tag name="KSO_WM_UNIT_TYPE" val="l_h_i"/>
  <p:tag name="KSO_WM_UNIT_INDEX" val="1_5_1"/>
  <p:tag name="KSO_WM_DIAGRAM_VERSION" val="3"/>
  <p:tag name="KSO_WM_DIAGRAM_COLOR_TRICK" val="4"/>
  <p:tag name="KSO_WM_DIAGRAM_COLOR_TEXT_CAN_REMOVE" val="n"/>
  <p:tag name="KSO_WM_DIAGRAM_GROUP_CODE" val="l1-1"/>
  <p:tag name="KSO_WM_UNIT_SUBTYPE" val="d"/>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gradient&quot;:[{&quot;brightness&quot;:0.6000000238418579,&quot;colorType&quot;:1,&quot;foreColorIndex&quot;:9,&quot;pos&quot;:0,&quot;transparency&quot;:0},{&quot;brightness&quot;:0,&quot;colorType&quot;:1,&quot;foreColorIndex&quot;:9,&quot;pos&quot;:0.8999999761581421,&quot;transparency&quot;:0}],&quot;type&quot;:3},&quot;glow&quot;:{&quot;colorType&quot;:0},&quot;line&quot;:{&quot;type&quot;:0},&quot;shadow&quot;:{&quot;brightness&quot;:-0.25,&quot;colorType&quot;:1,&quot;foreColorIndex&quot;:9,&quot;transparency&quot;:0.80000001192092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USESOURCEFORMAT_APPLY" val="1"/>
</p:tagLst>
</file>

<file path=ppt/tags/tag3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6_1"/>
  <p:tag name="KSO_WM_UNIT_ID" val="diagram20231058_5*l_h_f*1_6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35"/>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UNIT_TEXT_LAYER_COUNT" val="1"/>
  <p:tag name="KSO_WM_BEAUTIFY_FLAG" val="#wm#"/>
  <p:tag name="KSO_WM_UNIT_PRESET_TEXT" val="单击此处添加文本内容，简明扼要地阐述您的观点"/>
  <p:tag name="KSO_WM_UNIT_TEXT_FILL_FORE_SCHEMECOLOR_INDEX" val="1"/>
  <p:tag name="KSO_WM_UNIT_TEXT_FILL_TYPE" val="1"/>
  <p:tag name="KSO_WM_UNIT_USESOURCEFORMAT_APPLY" val="1"/>
</p:tagLst>
</file>

<file path=ppt/tags/tag3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6_1"/>
  <p:tag name="KSO_WM_UNIT_ID" val="diagram20231058_5*l_h_a*1_6_1"/>
  <p:tag name="KSO_WM_TEMPLATE_CATEGORY" val="diagram"/>
  <p:tag name="KSO_WM_TEMPLATE_INDEX" val="20231058"/>
  <p:tag name="KSO_WM_UNIT_LAYERLEVEL" val="1_1_1"/>
  <p:tag name="KSO_WM_TAG_VERSION" val="3.0"/>
  <p:tag name="KSO_WM_DIAGRAM_VERSION" val="3"/>
  <p:tag name="KSO_WM_DIAGRAM_COLOR_TRICK" val="4"/>
  <p:tag name="KSO_WM_DIAGRAM_COLOR_TEXT_CAN_REMOVE" val="n"/>
  <p:tag name="KSO_WM_UNIT_TEXT_FILL_FORE_SCHEMECOLOR_INDEX_BRIGHTNESS" val="0"/>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0,&quot;transparency&quot;:0},&quot;type&quot;:1},&quot;glow&quot;:{&quot;colorType&quot;:0},&quot;line&quot;:{&quot;type&quot;:0},&quot;shadow&quot;:{&quot;colorType&quot;:0},&quot;threeD&quot;:{&quot;curvedSurface&quot;:{&quot;brightness&quot;:0,&quot;colorType&quot;:2,&quot;rgb&quot;:&quot;#000000&quot;},&quot;depth&quot;:{&quot;colorType&quot;:0}}}}"/>
  <p:tag name="KSO_WM_UNIT_TEXT_TYPE" val="1"/>
  <p:tag name="KSO_WM_BEAUTIFY_FLAG" val="#wm#"/>
  <p:tag name="KSO_WM_UNIT_PRESET_TEXT" val="添加标题"/>
  <p:tag name="KSO_WM_UNIT_TEXT_FILL_FORE_SCHEMECOLOR_INDEX" val="1"/>
  <p:tag name="KSO_WM_UNIT_TEXT_FILL_TYPE" val="1"/>
  <p:tag name="KSO_WM_UNIT_USESOURCEFORMAT_APPLY" val="1"/>
</p:tagLst>
</file>

<file path=ppt/tags/tag34.xml><?xml version="1.0" encoding="utf-8"?>
<p:tagLst xmlns:p="http://schemas.openxmlformats.org/presentationml/2006/main">
  <p:tag name="KSO_WM_UNIT_SHADOW_SCHEMECOLOR_INDEX_BRIGHTNESS" val="-0.25"/>
  <p:tag name="KSO_WM_UNIT_SHADOW_SCHEMECOLOR_INDEX" val="8"/>
  <p:tag name="KSO_WM_UNIT_TEXT_FILL_FORE_SCHEMECOLOR_INDEX_BRIGHTNESS" val="0"/>
  <p:tag name="KSO_WM_UNIT_TEXT_FILL_TYPE" val="1"/>
  <p:tag name="KSO_WM_UNIT_HIGHLIGHT" val="0"/>
  <p:tag name="KSO_WM_UNIT_COMPATIBLE" val="0"/>
  <p:tag name="KSO_WM_UNIT_DIAGRAM_ISNUMVISUAL" val="0"/>
  <p:tag name="KSO_WM_UNIT_DIAGRAM_ISREFERUNIT" val="0"/>
  <p:tag name="KSO_WM_UNIT_ID" val="diagram20231058_5*l_h_i*1_6_2"/>
  <p:tag name="KSO_WM_TEMPLATE_CATEGORY" val="diagram"/>
  <p:tag name="KSO_WM_TEMPLATE_INDEX" val="20231058"/>
  <p:tag name="KSO_WM_UNIT_LAYERLEVEL" val="1_1_1"/>
  <p:tag name="KSO_WM_TAG_VERSION" val="3.0"/>
  <p:tag name="KSO_WM_UNIT_TYPE" val="l_h_i"/>
  <p:tag name="KSO_WM_UNIT_INDEX" val="1_6_2"/>
  <p:tag name="KSO_WM_DIAGRAM_VERSION" val="3"/>
  <p:tag name="KSO_WM_DIAGRAM_COLOR_TRICK" val="4"/>
  <p:tag name="KSO_WM_DIAGRAM_COLOR_TEXT_CAN_REMOVE" val="n"/>
  <p:tag name="KSO_WM_DIAGRAM_GROUP_CODE" val="l1-1"/>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solid&quot;:{&quot;brightness&quot;:0,&quot;colorType&quot;:1,&quot;foreColorIndex&quot;:10,&quot;transparency&quot;:0},&quot;type&quot;:1},&quot;glow&quot;:{&quot;colorType&quot;:0},&quot;line&quot;:{&quot;type&quot;:0},&quot;shadow&quot;:{&quot;brightness&quot;:-0.25,&quot;colorType&quot;:1,&quot;foreColorIndex&quot;:10,&quot;transparency&quot;:0.8999999761581421},&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1"/>
  <p:tag name="KSO_WM_UNIT_FILL_FORE_SCHEMECOLOR_INDEX" val="10"/>
  <p:tag name="KSO_WM_UNIT_FILL_FORE_SCHEMECOLOR_INDEX_BRIGHTNESS" val="0"/>
  <p:tag name="KSO_WM_UNIT_USESOURCEFORMAT_APPLY" val="1"/>
</p:tagLst>
</file>

<file path=ppt/tags/tag35.xml><?xml version="1.0" encoding="utf-8"?>
<p:tagLst xmlns:p="http://schemas.openxmlformats.org/presentationml/2006/main">
  <p:tag name="KSO_WM_UNIT_FILL_FORE_SCHEMECOLOR_INDEX_1_BRIGHTNESS" val="0.4"/>
  <p:tag name="KSO_WM_UNIT_FILL_FORE_SCHEMECOLOR_INDEX_1" val="8"/>
  <p:tag name="KSO_WM_UNIT_FILL_FORE_SCHEMECOLOR_INDEX_1_POS" val="0"/>
  <p:tag name="KSO_WM_UNIT_FILL_FORE_SCHEMECOLOR_INDEX_1_TRANS" val="0"/>
  <p:tag name="KSO_WM_UNIT_FILL_FORE_SCHEMECOLOR_INDEX_2_BRIGHTNESS" val="0"/>
  <p:tag name="KSO_WM_UNIT_FILL_FORE_SCHEMECOLOR_INDEX_2" val="8"/>
  <p:tag name="KSO_WM_UNIT_FILL_FORE_SCHEMECOLOR_INDEX_2_POS" val="0.9"/>
  <p:tag name="KSO_WM_UNIT_FILL_FORE_SCHEMECOLOR_INDEX_2_TRANS" val="0"/>
  <p:tag name="KSO_WM_UNIT_FILL_GRADIENT_TYPE" val="0"/>
  <p:tag name="KSO_WM_UNIT_FILL_GRADIENT_ANGLE" val="135"/>
  <p:tag name="KSO_WM_UNIT_FILL_GRADIENT_DIRECTION" val="2"/>
  <p:tag name="KSO_WM_UNIT_SHADOW_SCHEMECOLOR_INDEX_BRIGHTNESS" val="-0.25"/>
  <p:tag name="KSO_WM_UNIT_SHADOW_SCHEMECOLOR_INDEX" val="8"/>
  <p:tag name="KSO_WM_UNIT_TEXT_FILL_FORE_SCHEMECOLOR_INDEX_BRIGHTNESS" val="0"/>
  <p:tag name="KSO_WM_UNIT_HIGHLIGHT" val="0"/>
  <p:tag name="KSO_WM_UNIT_COMPATIBLE" val="0"/>
  <p:tag name="KSO_WM_UNIT_DIAGRAM_ISNUMVISUAL" val="0"/>
  <p:tag name="KSO_WM_UNIT_DIAGRAM_ISREFERUNIT" val="0"/>
  <p:tag name="KSO_WM_UNIT_ID" val="diagram20231058_5*l_h_i*1_6_1"/>
  <p:tag name="KSO_WM_TEMPLATE_CATEGORY" val="diagram"/>
  <p:tag name="KSO_WM_TEMPLATE_INDEX" val="20231058"/>
  <p:tag name="KSO_WM_UNIT_LAYERLEVEL" val="1_1_1"/>
  <p:tag name="KSO_WM_TAG_VERSION" val="3.0"/>
  <p:tag name="KSO_WM_UNIT_TYPE" val="l_h_i"/>
  <p:tag name="KSO_WM_UNIT_INDEX" val="1_6_1"/>
  <p:tag name="KSO_WM_DIAGRAM_VERSION" val="3"/>
  <p:tag name="KSO_WM_DIAGRAM_COLOR_TRICK" val="4"/>
  <p:tag name="KSO_WM_DIAGRAM_COLOR_TEXT_CAN_REMOVE" val="n"/>
  <p:tag name="KSO_WM_DIAGRAM_GROUP_CODE" val="l1-1"/>
  <p:tag name="KSO_WM_UNIT_SUBTYPE" val="d"/>
  <p:tag name="KSO_WM_DIAGRAM_MAX_ITEMCNT" val="6"/>
  <p:tag name="KSO_WM_DIAGRAM_MIN_ITEMCNT" val="2"/>
  <p:tag name="KSO_WM_DIAGRAM_VIRTUALLY_FRAME" val="{&quot;height&quot;:350.79997771595663,&quot;left&quot;:55.3,&quot;top&quot;:129.77501114202175,&quot;width&quot;:849.9}"/>
  <p:tag name="KSO_WM_DIAGRAM_COLOR_MATCH_VALUE" val="{&quot;shape&quot;:{&quot;fill&quot;:{&quot;gradient&quot;:[{&quot;brightness&quot;:0.6000000238418579,&quot;colorType&quot;:1,&quot;foreColorIndex&quot;:10,&quot;pos&quot;:0,&quot;transparency&quot;:0},{&quot;brightness&quot;:0,&quot;colorType&quot;:1,&quot;foreColorIndex&quot;:10,&quot;pos&quot;:0.8999999761581421,&quot;transparency&quot;:0}],&quot;type&quot;:3},&quot;glow&quot;:{&quot;colorType&quot;:0},&quot;line&quot;:{&quot;type&quot;:0},&quot;shadow&quot;:{&quot;brightness&quot;:0,&quot;colorType&quot;:1,&quot;foreColorIndex&quot;:10,&quot;transparency&quot;:0.800000011920929},&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TYPE" val="1"/>
  <p:tag name="KSO_WM_BEAUTIFY_FLAG" val="#wm#"/>
  <p:tag name="KSO_WM_UNIT_FILL_TYPE" val="3"/>
  <p:tag name="KSO_WM_UNIT_USESOURCEFORMAT_APPLY" val="1"/>
</p:tagLst>
</file>

<file path=ppt/tags/tag36.xml><?xml version="1.0" encoding="utf-8"?>
<p:tagLst xmlns:p="http://schemas.openxmlformats.org/presentationml/2006/main">
  <p:tag name="KSO_WM_SLIDE_ID" val="diagram20231058_5"/>
  <p:tag name="KSO_WM_TEMPLATE_SUBCATEGORY" val="0"/>
  <p:tag name="KSO_WM_TEMPLATE_MASTER_TYPE" val="0"/>
  <p:tag name="KSO_WM_TEMPLATE_COLOR_TYPE" val="0"/>
  <p:tag name="KSO_WM_SLIDE_ITEM_CNT" val="6"/>
  <p:tag name="KSO_WM_SLIDE_INDEX" val="5"/>
  <p:tag name="KSO_WM_TAG_VERSION" val="3.0"/>
  <p:tag name="KSO_WM_BEAUTIFY_FLAG" val="#wm#"/>
  <p:tag name="KSO_WM_TEMPLATE_CATEGORY" val="diagram"/>
  <p:tag name="KSO_WM_TEMPLATE_INDEX" val="20231058"/>
  <p:tag name="KSO_WM_SLIDE_TYPE" val="text"/>
  <p:tag name="KSO_WM_SLIDE_SUBTYPE" val="diag"/>
  <p:tag name="KSO_WM_SLIDE_SIZE" val="849.9*313.05"/>
  <p:tag name="KSO_WM_SLIDE_POSITION" val="55.3*148.65"/>
  <p:tag name="KSO_WM_SLIDE_LAYOUT" val="a_l"/>
  <p:tag name="KSO_WM_SLIDE_LAYOUT_CNT" val="1_1"/>
  <p:tag name="KSO_WM_SPECIAL_SOURCE" val="bdnull"/>
  <p:tag name="KSO_WM_DIAGRAM_GROUP_CODE" val="l1-1"/>
  <p:tag name="KSO_WM_SLIDE_DIAGTYPE" val="l"/>
</p:tagLst>
</file>

<file path=ppt/tags/tag37.xml><?xml version="1.0" encoding="utf-8"?>
<p:tagLst xmlns:p="http://schemas.openxmlformats.org/presentationml/2006/main">
  <p:tag name="TABLE_ENDDRAG_ORIGIN_RECT" val="500*142"/>
  <p:tag name="TABLE_ENDDRAG_RECT" val="425*334*500*142"/>
</p:tagLst>
</file>

<file path=ppt/tags/tag38.xml><?xml version="1.0" encoding="utf-8"?>
<p:tagLst xmlns:p="http://schemas.openxmlformats.org/presentationml/2006/main">
  <p:tag name="TABLE_ENDDRAG_ORIGIN_RECT" val="316*309"/>
  <p:tag name="TABLE_ENDDRAG_RECT" val="5*186*316*309"/>
</p:tagLst>
</file>

<file path=ppt/tags/tag39.xml><?xml version="1.0" encoding="utf-8"?>
<p:tagLst xmlns:p="http://schemas.openxmlformats.org/presentationml/2006/main">
  <p:tag name="TABLE_ENDDRAG_ORIGIN_RECT" val="345*171"/>
  <p:tag name="TABLE_ENDDRAG_RECT" val="469*130*345*171"/>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TABLE_ENDDRAG_ORIGIN_RECT" val="253*215"/>
  <p:tag name="TABLE_ENDDRAG_RECT" val="471*190*253*215"/>
</p:tagLst>
</file>

<file path=ppt/tags/tag41.xml><?xml version="1.0" encoding="utf-8"?>
<p:tagLst xmlns:p="http://schemas.openxmlformats.org/presentationml/2006/main">
  <p:tag name="commondata" val="eyJoZGlkIjoiNmVlYjdjMDI5ZGY2NGEyYzg2YjE5OTBhOTI0MzJlODEifQ=="/>
</p:tagLst>
</file>

<file path=ppt/tags/tag5.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custom20238441_1*a*1"/>
  <p:tag name="KSO_WM_TEMPLATE_CATEGORY" val="custom"/>
  <p:tag name="KSO_WM_TEMPLATE_INDEX" val="20238441"/>
  <p:tag name="KSO_WM_UNIT_LAYERLEVEL" val="1"/>
  <p:tag name="KSO_WM_TAG_VERSION" val="3.0"/>
  <p:tag name="KSO_WM_BEAUTIFY_FLAG" val="#wm#"/>
  <p:tag name="KSO_WM_UNIT_TEXT_TYPE" val="1"/>
  <p:tag name="KSO_WM_UNIT_PRESET_TEXT" val="单击此处添加标题"/>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1"/>
  <p:tag name="KSO_WM_TEMPLATE_CATEGORY" val="custom"/>
  <p:tag name="KSO_WM_TEMPLATE_INDEX" val="20238441"/>
  <p:tag name="KSO_WM_UNIT_LAYERLEVEL" val="1"/>
  <p:tag name="KSO_WM_TAG_VERSION" val="3.0"/>
  <p:tag name="KSO_WM_BEAUTIFY_FLAG" val="#wm#"/>
  <p:tag name="KSO_WM_UNIT_TYPE" val="i"/>
  <p:tag name="KSO_WM_UNIT_INDEX" val="1"/>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2"/>
  <p:tag name="KSO_WM_TEMPLATE_CATEGORY" val="custom"/>
  <p:tag name="KSO_WM_TEMPLATE_INDEX" val="20238441"/>
  <p:tag name="KSO_WM_UNIT_LAYERLEVEL" val="1"/>
  <p:tag name="KSO_WM_TAG_VERSION" val="3.0"/>
  <p:tag name="KSO_WM_BEAUTIFY_FLAG" val="#wm#"/>
  <p:tag name="KSO_WM_UNIT_TYPE" val="i"/>
  <p:tag name="KSO_WM_UNIT_INDEX" val="2"/>
</p:tagLst>
</file>

<file path=ppt/tags/tag8.xml><?xml version="1.0" encoding="utf-8"?>
<p:tagLst xmlns:p="http://schemas.openxmlformats.org/presentationml/2006/main">
  <p:tag name="KSO_WM_UNIT_SUBTYPE" val="a"/>
  <p:tag name="KSO_WM_UNIT_TEXT_LAYER_COUNT" val="1"/>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custom20238441_1*f*1"/>
  <p:tag name="KSO_WM_TEMPLATE_CATEGORY" val="custom"/>
  <p:tag name="KSO_WM_TEMPLATE_INDEX" val="20238441"/>
  <p:tag name="KSO_WM_UNIT_LAYERLEVEL" val="1"/>
  <p:tag name="KSO_WM_TAG_VERSION" val="3.0"/>
  <p:tag name="KSO_WM_BEAUTIFY_FLAG" val="#wm#"/>
  <p:tag name="KSO_WM_UNIT_TEXT_TYPE" val="1"/>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
</p:tagLst>
</file>

<file path=ppt/tags/tag9.xml><?xml version="1.0" encoding="utf-8"?>
<p:tagLst xmlns:p="http://schemas.openxmlformats.org/presentationml/2006/main">
  <p:tag name="KSO_WM_SLIDE_ID" val="custom20238441_1"/>
  <p:tag name="KSO_WM_TEMPLATE_SUBCATEGORY" val="0"/>
  <p:tag name="KSO_WM_TEMPLATE_MASTER_TYPE" val="0"/>
  <p:tag name="KSO_WM_TEMPLATE_COLOR_TYPE" val="0"/>
  <p:tag name="KSO_WM_SLIDE_TYPE" val="text"/>
  <p:tag name="KSO_WM_SLIDE_SUBTYPE" val="picTxt"/>
  <p:tag name="KSO_WM_SLIDE_ITEM_CNT" val="0"/>
  <p:tag name="KSO_WM_SLIDE_INDEX" val="1"/>
  <p:tag name="KSO_WM_SLIDE_SIZE" val="801*391"/>
  <p:tag name="KSO_WM_SLIDE_POSITION" val="41*74"/>
  <p:tag name="KSO_WM_TAG_VERSION" val="3.0"/>
  <p:tag name="KSO_WM_BEAUTIFY_FLAG" val="#wm#"/>
  <p:tag name="KSO_WM_TEMPLATE_CATEGORY" val="custom"/>
  <p:tag name="KSO_WM_TEMPLATE_INDEX" val="20238441"/>
  <p:tag name="KSO_WM_SLIDE_LAYOUT" val="a_f"/>
  <p:tag name="KSO_WM_SLIDE_LAYOUT_CNT" val="1_1"/>
</p:tagLst>
</file>

<file path=ppt/theme/theme1.xml><?xml version="1.0" encoding="utf-8"?>
<a:theme xmlns:a="http://schemas.openxmlformats.org/drawingml/2006/main" name="Office Theme">
  <a:themeElements>
    <a:clrScheme name="自定义 188">
      <a:dk1>
        <a:sysClr val="windowText" lastClr="000000"/>
      </a:dk1>
      <a:lt1>
        <a:sysClr val="window" lastClr="FFFFFF"/>
      </a:lt1>
      <a:dk2>
        <a:srgbClr val="44546A"/>
      </a:dk2>
      <a:lt2>
        <a:srgbClr val="E7E6E6"/>
      </a:lt2>
      <a:accent1>
        <a:srgbClr val="341F24"/>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2295</Words>
  <Application>WPS 演示</Application>
  <PresentationFormat>宽屏</PresentationFormat>
  <Paragraphs>653</Paragraphs>
  <Slides>19</Slides>
  <Notes>4</Notes>
  <HiddenSlides>0</HiddenSlides>
  <MMClips>0</MMClips>
  <ScaleCrop>false</ScaleCrop>
  <HeadingPairs>
    <vt:vector size="8" baseType="variant">
      <vt:variant>
        <vt:lpstr>已用的字体</vt:lpstr>
      </vt:variant>
      <vt:variant>
        <vt:i4>16</vt:i4>
      </vt:variant>
      <vt:variant>
        <vt:lpstr>主题</vt:lpstr>
      </vt:variant>
      <vt:variant>
        <vt:i4>1</vt:i4>
      </vt:variant>
      <vt:variant>
        <vt:lpstr>嵌入 OLE 服务器</vt:lpstr>
      </vt:variant>
      <vt:variant>
        <vt:i4>4</vt:i4>
      </vt:variant>
      <vt:variant>
        <vt:lpstr>幻灯片标题</vt:lpstr>
      </vt:variant>
      <vt:variant>
        <vt:i4>19</vt:i4>
      </vt:variant>
    </vt:vector>
  </HeadingPairs>
  <TitlesOfParts>
    <vt:vector size="40" baseType="lpstr">
      <vt:lpstr>Arial</vt:lpstr>
      <vt:lpstr>宋体</vt:lpstr>
      <vt:lpstr>Wingdings</vt:lpstr>
      <vt:lpstr>微软雅黑</vt:lpstr>
      <vt:lpstr>黑体</vt:lpstr>
      <vt:lpstr>Times New Roman</vt:lpstr>
      <vt:lpstr>NimbusRomNo9L-Regu</vt:lpstr>
      <vt:lpstr>Times New Roman</vt:lpstr>
      <vt:lpstr>Arial Unicode MS</vt:lpstr>
      <vt:lpstr>等线</vt:lpstr>
      <vt:lpstr>Cambria Math</vt:lpstr>
      <vt:lpstr>Calibri</vt:lpstr>
      <vt:lpstr>等线 Light</vt:lpstr>
      <vt:lpstr>Calibri Light</vt:lpstr>
      <vt:lpstr>BatangChe</vt:lpstr>
      <vt:lpstr>ESRI AMFM Electric</vt:lpstr>
      <vt:lpstr>Office Theme</vt:lpstr>
      <vt:lpstr>Visio.Drawing.15</vt:lpstr>
      <vt:lpstr>Visio.Drawing.15</vt:lpstr>
      <vt:lpstr>Visio.Drawing.15</vt:lpstr>
      <vt:lpstr>Visio.Drawing.15</vt:lpstr>
      <vt:lpstr>数据驱动与时空特征的交响： Informer与TVP-VAR模型融合赋能PM2.5污染防治  </vt:lpstr>
      <vt:lpstr>目的和挑战</vt:lpstr>
      <vt:lpstr>PowerPoint 演示文稿</vt:lpstr>
      <vt:lpstr>PowerPoint 演示文稿</vt:lpstr>
      <vt:lpstr>PowerPoint 演示文稿</vt:lpstr>
      <vt:lpstr>PowerPoint 演示文稿</vt:lpstr>
      <vt:lpstr>PowerPoint 演示文稿</vt:lpstr>
      <vt:lpstr>实验验证</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总结与拓展</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peaterq</dc:creator>
  <cp:lastModifiedBy>W镜源</cp:lastModifiedBy>
  <cp:revision>686</cp:revision>
  <dcterms:created xsi:type="dcterms:W3CDTF">2019-06-09T06:58:00Z</dcterms:created>
  <dcterms:modified xsi:type="dcterms:W3CDTF">2025-06-04T07:37:59Z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160C25CE38C146689505DEF66EFC51F9_12</vt:lpwstr>
  </property>
  <property fmtid="{D5CDD505-2E9C-101B-9397-08002B2CF9AE}" pid="3" name="KSOProductBuildVer">
    <vt:lpwstr>2052-12.1.0.21171</vt:lpwstr>
  </property>
</Properties>
</file>

<file path=docProps/thumbnail.jpeg>
</file>